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tiff" ContentType="image/tif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91" r:id="rId20"/>
    <p:sldId id="274" r:id="rId21"/>
    <p:sldId id="275" r:id="rId22"/>
    <p:sldId id="276" r:id="rId23"/>
    <p:sldId id="277" r:id="rId24"/>
    <p:sldId id="278" r:id="rId25"/>
    <p:sldId id="279" r:id="rId26"/>
    <p:sldId id="280" r:id="rId27"/>
    <p:sldId id="281" r:id="rId28"/>
    <p:sldId id="282" r:id="rId29"/>
    <p:sldId id="283" r:id="rId30"/>
    <p:sldId id="284" r:id="rId31"/>
    <p:sldId id="290" r:id="rId32"/>
    <p:sldId id="285" r:id="rId33"/>
    <p:sldId id="286" r:id="rId34"/>
    <p:sldId id="287" r:id="rId35"/>
    <p:sldId id="288" r:id="rId36"/>
    <p:sldId id="289" r:id="rId37"/>
    <p:sldId id="293" r:id="rId38"/>
    <p:sldId id="294" r:id="rId39"/>
    <p:sldId id="295" r:id="rId40"/>
    <p:sldId id="296" r:id="rId41"/>
    <p:sldId id="297" r:id="rId4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0"/>
    <p:restoredTop sz="95846"/>
  </p:normalViewPr>
  <p:slideViewPr>
    <p:cSldViewPr snapToGrid="0" snapToObjects="1">
      <p:cViewPr varScale="1">
        <p:scale>
          <a:sx n="114" d="100"/>
          <a:sy n="114" d="100"/>
        </p:scale>
        <p:origin x="472"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a:t>2/1/21</a:t>
            </a:fld>
            <a:endParaRPr lang="en-US" dirty="0"/>
          </a:p>
        </p:txBody>
      </p:sp>
      <p:sp>
        <p:nvSpPr>
          <p:cNvPr id="5" name="Footer Placeholder 4"/>
          <p:cNvSpPr>
            <a:spLocks noGrp="1"/>
          </p:cNvSpPr>
          <p:nvPr>
            <p:ph type="ftr" sz="quarter" idx="11"/>
          </p:nvPr>
        </p:nvSpPr>
        <p:spPr>
          <a:xfrm>
            <a:off x="2416500" y="329307"/>
            <a:ext cx="4973915"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a:t>‹#›</a:t>
            </a:fld>
            <a:endParaRPr lang="en-US" dirty="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a:t>2/1/21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a:t>‹#›</a:t>
            </a:fld>
            <a:endParaRPr lang="en-US" dirty="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a:t>2/1/21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a:t>‹#›</a:t>
            </a:fld>
            <a:endParaRPr lang="en-US" dirty="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a:t>2/1/21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a:t>‹#›</a:t>
            </a:fld>
            <a:endParaRPr lang="en-US" dirty="0"/>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a:t>2/1/21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a:t>‹#›</a:t>
            </a:fld>
            <a:endParaRPr lang="en-US" dirty="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a:t>2/1/21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a:t>‹#›</a:t>
            </a:fld>
            <a:endParaRPr lang="en-US" dirty="0"/>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a:t>2/1/21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a:t>‹#›</a:t>
            </a:fld>
            <a:endParaRPr lang="en-US" dirty="0"/>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a:t>2/1/21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a:t>‹#›</a:t>
            </a:fld>
            <a:endParaRPr lang="en-US" dirty="0"/>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a:t>2/1/21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a:t>2/1/21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a:t>‹#›</a:t>
            </a:fld>
            <a:endParaRPr lang="en-US" dirty="0"/>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48A87A34-81AB-432B-8DAE-1953F412C126}" type="datetimeFigureOut">
              <a:rPr lang="en-US"/>
              <a:pPr/>
              <a:t>2/1/21</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a:t>‹#›</a:t>
            </a:fld>
            <a:endParaRPr lang="en-US" dirty="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a:pPr/>
              <a:t>2/1/21</a:t>
            </a:fld>
            <a:endParaRPr lang="en-US"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a:pPr/>
              <a:t>‹#›</a:t>
            </a:fld>
            <a:endParaRPr lang="en-US"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 Id="rId4" Type="http://schemas.openxmlformats.org/officeDocument/2006/relationships/image" Target="../media/image1.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4.tiff"/><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A783DFF9-4C20-4C22-85A1-A29AFBAF9D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DEB97AEB-6914-4D5D-9636-56F1EAD1EE6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dirty="0"/>
          </a:p>
        </p:txBody>
      </p:sp>
      <p:sp>
        <p:nvSpPr>
          <p:cNvPr id="2" name="Title 1">
            <a:extLst>
              <a:ext uri="{FF2B5EF4-FFF2-40B4-BE49-F238E27FC236}">
                <a16:creationId xmlns:a16="http://schemas.microsoft.com/office/drawing/2014/main" id="{F59F0D70-BC1A-9A46-AADF-7C4028F1E12F}"/>
              </a:ext>
            </a:extLst>
          </p:cNvPr>
          <p:cNvSpPr>
            <a:spLocks noGrp="1"/>
          </p:cNvSpPr>
          <p:nvPr>
            <p:ph type="ctrTitle"/>
          </p:nvPr>
        </p:nvSpPr>
        <p:spPr>
          <a:xfrm>
            <a:off x="5195002" y="802298"/>
            <a:ext cx="5541503" cy="2541431"/>
          </a:xfrm>
        </p:spPr>
        <p:txBody>
          <a:bodyPr>
            <a:normAutofit/>
          </a:bodyPr>
          <a:lstStyle/>
          <a:p>
            <a:r>
              <a:rPr lang="en-US" sz="5400" dirty="0"/>
              <a:t>The Basics of Collective Bargaining </a:t>
            </a:r>
          </a:p>
        </p:txBody>
      </p:sp>
      <p:grpSp>
        <p:nvGrpSpPr>
          <p:cNvPr id="14" name="Group 13">
            <a:extLst>
              <a:ext uri="{FF2B5EF4-FFF2-40B4-BE49-F238E27FC236}">
                <a16:creationId xmlns:a16="http://schemas.microsoft.com/office/drawing/2014/main" id="{11B00628-F912-44D5-A98B-972183C75E8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34069" y="477559"/>
            <a:ext cx="4072187" cy="2488115"/>
            <a:chOff x="7630846" y="3690296"/>
            <a:chExt cx="4072187" cy="2503978"/>
          </a:xfrm>
        </p:grpSpPr>
        <p:sp>
          <p:nvSpPr>
            <p:cNvPr id="15" name="Rectangle 14">
              <a:extLst>
                <a:ext uri="{FF2B5EF4-FFF2-40B4-BE49-F238E27FC236}">
                  <a16:creationId xmlns:a16="http://schemas.microsoft.com/office/drawing/2014/main" id="{600C14DD-FDEE-48BB-A350-D99DF54CF90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630846" y="3690296"/>
              <a:ext cx="4072187" cy="2503978"/>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16" name="Rectangle 15">
              <a:extLst>
                <a:ext uri="{FF2B5EF4-FFF2-40B4-BE49-F238E27FC236}">
                  <a16:creationId xmlns:a16="http://schemas.microsoft.com/office/drawing/2014/main" id="{7A4CD1FE-9947-44AE-8904-F70CBD54CFA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779809" y="3851281"/>
              <a:ext cx="3769485" cy="2181621"/>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grpSp>
      <p:sp>
        <p:nvSpPr>
          <p:cNvPr id="18" name="Rectangle 17">
            <a:extLst>
              <a:ext uri="{FF2B5EF4-FFF2-40B4-BE49-F238E27FC236}">
                <a16:creationId xmlns:a16="http://schemas.microsoft.com/office/drawing/2014/main" id="{1F436457-F9FB-4DE0-8716-545E914CA3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58099" y="825983"/>
            <a:ext cx="3420705" cy="1814749"/>
          </a:xfrm>
          <a:prstGeom prst="rect">
            <a:avLst/>
          </a:prstGeom>
          <a:solidFill>
            <a:schemeClr val="bg1"/>
          </a:solidFill>
          <a:ln w="635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20" name="Group 19">
            <a:extLst>
              <a:ext uri="{FF2B5EF4-FFF2-40B4-BE49-F238E27FC236}">
                <a16:creationId xmlns:a16="http://schemas.microsoft.com/office/drawing/2014/main" id="{BC446AD0-FF8D-485D-8B0A-81B4F5FE9FA2}"/>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34069" y="3131726"/>
            <a:ext cx="4072187" cy="2504352"/>
            <a:chOff x="7630846" y="3184124"/>
            <a:chExt cx="4072187" cy="2590592"/>
          </a:xfrm>
        </p:grpSpPr>
        <p:sp>
          <p:nvSpPr>
            <p:cNvPr id="21" name="Rectangle 20">
              <a:extLst>
                <a:ext uri="{FF2B5EF4-FFF2-40B4-BE49-F238E27FC236}">
                  <a16:creationId xmlns:a16="http://schemas.microsoft.com/office/drawing/2014/main" id="{A28019CC-5019-4EF4-8FF5-E5B8ED01DC7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630846" y="3184124"/>
              <a:ext cx="4072187" cy="2590592"/>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2" name="Rectangle 21">
              <a:extLst>
                <a:ext uri="{FF2B5EF4-FFF2-40B4-BE49-F238E27FC236}">
                  <a16:creationId xmlns:a16="http://schemas.microsoft.com/office/drawing/2014/main" id="{98B9BF33-BE90-4F6C-A7E5-600A12DB132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779809" y="3348727"/>
              <a:ext cx="3769485" cy="2254220"/>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grpSp>
      <p:sp>
        <p:nvSpPr>
          <p:cNvPr id="24" name="Rectangle 23">
            <a:extLst>
              <a:ext uri="{FF2B5EF4-FFF2-40B4-BE49-F238E27FC236}">
                <a16:creationId xmlns:a16="http://schemas.microsoft.com/office/drawing/2014/main" id="{06CE62A7-ACC5-47C3-92B9-F84E6A1141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58099" y="3461758"/>
            <a:ext cx="3420705" cy="1834180"/>
          </a:xfrm>
          <a:prstGeom prst="rect">
            <a:avLst/>
          </a:prstGeom>
          <a:solidFill>
            <a:schemeClr val="bg1"/>
          </a:solidFill>
          <a:ln w="635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26" name="Straight Connector 25">
            <a:extLst>
              <a:ext uri="{FF2B5EF4-FFF2-40B4-BE49-F238E27FC236}">
                <a16:creationId xmlns:a16="http://schemas.microsoft.com/office/drawing/2014/main" id="{7640A689-DDA6-4799-8C6D-3579E142B53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193459" y="3526496"/>
            <a:ext cx="5536119"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3" name="Subtitle 2">
            <a:extLst>
              <a:ext uri="{FF2B5EF4-FFF2-40B4-BE49-F238E27FC236}">
                <a16:creationId xmlns:a16="http://schemas.microsoft.com/office/drawing/2014/main" id="{0363C851-DFE3-4541-BFD5-00F5272582EF}"/>
              </a:ext>
            </a:extLst>
          </p:cNvPr>
          <p:cNvSpPr>
            <a:spLocks noGrp="1"/>
          </p:cNvSpPr>
          <p:nvPr>
            <p:ph type="subTitle" idx="1"/>
          </p:nvPr>
        </p:nvSpPr>
        <p:spPr>
          <a:xfrm>
            <a:off x="5195003" y="3531204"/>
            <a:ext cx="5541502" cy="977621"/>
          </a:xfrm>
        </p:spPr>
        <p:txBody>
          <a:bodyPr>
            <a:normAutofit/>
          </a:bodyPr>
          <a:lstStyle/>
          <a:p>
            <a:r>
              <a:rPr lang="en-US" dirty="0"/>
              <a:t>Attorney Ronald j. Pugliese jr. </a:t>
            </a:r>
          </a:p>
        </p:txBody>
      </p:sp>
      <p:pic>
        <p:nvPicPr>
          <p:cNvPr id="5" name="Picture 2" descr="Picture">
            <a:extLst>
              <a:ext uri="{FF2B5EF4-FFF2-40B4-BE49-F238E27FC236}">
                <a16:creationId xmlns:a16="http://schemas.microsoft.com/office/drawing/2014/main" id="{AA7B875F-594B-9C43-923A-53D6EA80D904}"/>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1115261" y="1240709"/>
            <a:ext cx="3115526" cy="981390"/>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2" descr="August 10, 2020 FOR IMMEDIATE RELEASE CONTACT: ATTORNEY ERIC BROWN –  888-579-4222 STATEMENT OF FORMER DPH COMMISSIONER RENEE C">
            <a:extLst>
              <a:ext uri="{FF2B5EF4-FFF2-40B4-BE49-F238E27FC236}">
                <a16:creationId xmlns:a16="http://schemas.microsoft.com/office/drawing/2014/main" id="{0AA4499A-38C3-3740-9B08-8CDC12797E9F}"/>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1108583" y="4200596"/>
            <a:ext cx="3127688" cy="359684"/>
          </a:xfrm>
          <a:prstGeom prst="rect">
            <a:avLst/>
          </a:prstGeom>
          <a:noFill/>
          <a:extLst>
            <a:ext uri="{909E8E84-426E-40DD-AFC4-6F175D3DCCD1}">
              <a14:hiddenFill xmlns:a14="http://schemas.microsoft.com/office/drawing/2010/main">
                <a:solidFill>
                  <a:srgbClr val="FFFFFF"/>
                </a:solidFill>
              </a14:hiddenFill>
            </a:ext>
          </a:extLst>
        </p:spPr>
      </p:pic>
      <p:pic>
        <p:nvPicPr>
          <p:cNvPr id="28" name="Picture 27">
            <a:extLst>
              <a:ext uri="{FF2B5EF4-FFF2-40B4-BE49-F238E27FC236}">
                <a16:creationId xmlns:a16="http://schemas.microsoft.com/office/drawing/2014/main" id="{B8272F57-16CD-4C54-B5DD-C28BDB79F0A2}"/>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4">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cxnSp>
        <p:nvCxnSpPr>
          <p:cNvPr id="30" name="Straight Connector 29">
            <a:extLst>
              <a:ext uri="{FF2B5EF4-FFF2-40B4-BE49-F238E27FC236}">
                <a16:creationId xmlns:a16="http://schemas.microsoft.com/office/drawing/2014/main" id="{17839A8C-E80C-4FF4-9339-313A7635787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09241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6CD3D7-6180-034E-9C6E-2EE02C4861C1}"/>
              </a:ext>
            </a:extLst>
          </p:cNvPr>
          <p:cNvSpPr>
            <a:spLocks noGrp="1"/>
          </p:cNvSpPr>
          <p:nvPr>
            <p:ph type="title"/>
          </p:nvPr>
        </p:nvSpPr>
        <p:spPr/>
        <p:txBody>
          <a:bodyPr/>
          <a:lstStyle/>
          <a:p>
            <a:r>
              <a:rPr lang="en-US" dirty="0"/>
              <a:t>Bargaining over other mandatory working conditions</a:t>
            </a:r>
          </a:p>
        </p:txBody>
      </p:sp>
      <p:sp>
        <p:nvSpPr>
          <p:cNvPr id="3" name="Content Placeholder 2">
            <a:extLst>
              <a:ext uri="{FF2B5EF4-FFF2-40B4-BE49-F238E27FC236}">
                <a16:creationId xmlns:a16="http://schemas.microsoft.com/office/drawing/2014/main" id="{9455095B-DAC3-5647-913B-71137384DC73}"/>
              </a:ext>
            </a:extLst>
          </p:cNvPr>
          <p:cNvSpPr>
            <a:spLocks noGrp="1"/>
          </p:cNvSpPr>
          <p:nvPr>
            <p:ph idx="1"/>
          </p:nvPr>
        </p:nvSpPr>
        <p:spPr/>
        <p:txBody>
          <a:bodyPr/>
          <a:lstStyle/>
          <a:p>
            <a:r>
              <a:rPr lang="en-US" dirty="0"/>
              <a:t>What working conditions constitute a mandatory subject of bargaining? </a:t>
            </a:r>
          </a:p>
          <a:p>
            <a:r>
              <a:rPr lang="en-US" dirty="0"/>
              <a:t>A benefit/ burden balancing test is used to determine what is a mandatory subject of bargaining and what is permissive. </a:t>
            </a:r>
          </a:p>
          <a:p>
            <a:r>
              <a:rPr lang="en-US" dirty="0"/>
              <a:t>The balancing test “balances” whether a working condition has a “great impact” on the operations of the employer vs. the conditions the employees are required to work under. </a:t>
            </a:r>
          </a:p>
          <a:p>
            <a:r>
              <a:rPr lang="en-US" dirty="0"/>
              <a:t>This has been simplified to make the following categories of working conditions mandatory subjects of bargaining: workplace safety, conditions with monetary impact, rules that impact off duty life, discipline, job security, and union activities. </a:t>
            </a:r>
          </a:p>
        </p:txBody>
      </p:sp>
    </p:spTree>
    <p:extLst>
      <p:ext uri="{BB962C8B-B14F-4D97-AF65-F5344CB8AC3E}">
        <p14:creationId xmlns:p14="http://schemas.microsoft.com/office/powerpoint/2010/main" val="5275711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417AE8-8AE6-8945-8596-6DE9CA3F105B}"/>
              </a:ext>
            </a:extLst>
          </p:cNvPr>
          <p:cNvSpPr>
            <a:spLocks noGrp="1"/>
          </p:cNvSpPr>
          <p:nvPr>
            <p:ph type="title"/>
          </p:nvPr>
        </p:nvSpPr>
        <p:spPr/>
        <p:txBody>
          <a:bodyPr/>
          <a:lstStyle/>
          <a:p>
            <a:r>
              <a:rPr lang="en-US" dirty="0"/>
              <a:t>Workplace safety </a:t>
            </a:r>
          </a:p>
        </p:txBody>
      </p:sp>
      <p:sp>
        <p:nvSpPr>
          <p:cNvPr id="3" name="Content Placeholder 2">
            <a:extLst>
              <a:ext uri="{FF2B5EF4-FFF2-40B4-BE49-F238E27FC236}">
                <a16:creationId xmlns:a16="http://schemas.microsoft.com/office/drawing/2014/main" id="{2990DF5B-812E-2743-83AB-4FBE0A2678C3}"/>
              </a:ext>
            </a:extLst>
          </p:cNvPr>
          <p:cNvSpPr>
            <a:spLocks noGrp="1"/>
          </p:cNvSpPr>
          <p:nvPr>
            <p:ph idx="1"/>
          </p:nvPr>
        </p:nvSpPr>
        <p:spPr/>
        <p:txBody>
          <a:bodyPr/>
          <a:lstStyle/>
          <a:p>
            <a:r>
              <a:rPr lang="en-US" dirty="0"/>
              <a:t>Minimum staffing</a:t>
            </a:r>
          </a:p>
          <a:p>
            <a:pPr lvl="1"/>
            <a:r>
              <a:rPr lang="en-US" dirty="0"/>
              <a:t>Some labor boards have decided that staffing is a management right, thus permissive. </a:t>
            </a:r>
          </a:p>
          <a:p>
            <a:pPr lvl="1"/>
            <a:r>
              <a:rPr lang="en-US" dirty="0"/>
              <a:t>For police officers and other public safety employees, however, a strong argument can be made that minimum staffing is a safety issue, making it mandatory. </a:t>
            </a:r>
          </a:p>
          <a:p>
            <a:r>
              <a:rPr lang="en-US" dirty="0"/>
              <a:t>Bulletproof vests and other safety equipment</a:t>
            </a:r>
          </a:p>
          <a:p>
            <a:r>
              <a:rPr lang="en-US" dirty="0"/>
              <a:t>Ride along programs</a:t>
            </a:r>
          </a:p>
          <a:p>
            <a:r>
              <a:rPr lang="en-US" dirty="0"/>
              <a:t>Vehicle use and policies for responding to emergencies </a:t>
            </a:r>
          </a:p>
        </p:txBody>
      </p:sp>
    </p:spTree>
    <p:extLst>
      <p:ext uri="{BB962C8B-B14F-4D97-AF65-F5344CB8AC3E}">
        <p14:creationId xmlns:p14="http://schemas.microsoft.com/office/powerpoint/2010/main" val="150003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283560-7D82-FB44-9DE9-7B569AF0460B}"/>
              </a:ext>
            </a:extLst>
          </p:cNvPr>
          <p:cNvSpPr>
            <a:spLocks noGrp="1"/>
          </p:cNvSpPr>
          <p:nvPr>
            <p:ph type="title"/>
          </p:nvPr>
        </p:nvSpPr>
        <p:spPr/>
        <p:txBody>
          <a:bodyPr/>
          <a:lstStyle/>
          <a:p>
            <a:r>
              <a:rPr lang="en-US" dirty="0"/>
              <a:t>Conditions with a monetary impact</a:t>
            </a:r>
          </a:p>
        </p:txBody>
      </p:sp>
      <p:sp>
        <p:nvSpPr>
          <p:cNvPr id="3" name="Content Placeholder 2">
            <a:extLst>
              <a:ext uri="{FF2B5EF4-FFF2-40B4-BE49-F238E27FC236}">
                <a16:creationId xmlns:a16="http://schemas.microsoft.com/office/drawing/2014/main" id="{7FF2CF87-49D5-5440-8CF2-DA5A1391AC26}"/>
              </a:ext>
            </a:extLst>
          </p:cNvPr>
          <p:cNvSpPr>
            <a:spLocks noGrp="1"/>
          </p:cNvSpPr>
          <p:nvPr>
            <p:ph idx="1"/>
          </p:nvPr>
        </p:nvSpPr>
        <p:spPr/>
        <p:txBody>
          <a:bodyPr/>
          <a:lstStyle/>
          <a:p>
            <a:r>
              <a:rPr lang="en-US" dirty="0"/>
              <a:t>Uniform allowances</a:t>
            </a:r>
          </a:p>
          <a:p>
            <a:r>
              <a:rPr lang="en-US" dirty="0"/>
              <a:t>Bedding for Firefighters </a:t>
            </a:r>
          </a:p>
          <a:p>
            <a:r>
              <a:rPr lang="en-US" dirty="0"/>
              <a:t>Defense and indemnification of employees </a:t>
            </a:r>
          </a:p>
          <a:p>
            <a:r>
              <a:rPr lang="en-US" dirty="0"/>
              <a:t>Meal allowances </a:t>
            </a:r>
          </a:p>
          <a:p>
            <a:r>
              <a:rPr lang="en-US" dirty="0"/>
              <a:t>Other payment related fringe benefits</a:t>
            </a:r>
          </a:p>
          <a:p>
            <a:r>
              <a:rPr lang="en-US" dirty="0"/>
              <a:t>HEALTH INSURANCE</a:t>
            </a:r>
          </a:p>
          <a:p>
            <a:r>
              <a:rPr lang="en-US" dirty="0"/>
              <a:t>PENSION/ RETIREMENT BENEFITS </a:t>
            </a:r>
          </a:p>
          <a:p>
            <a:endParaRPr lang="en-US" dirty="0"/>
          </a:p>
          <a:p>
            <a:endParaRPr lang="en-US" dirty="0"/>
          </a:p>
        </p:txBody>
      </p:sp>
    </p:spTree>
    <p:extLst>
      <p:ext uri="{BB962C8B-B14F-4D97-AF65-F5344CB8AC3E}">
        <p14:creationId xmlns:p14="http://schemas.microsoft.com/office/powerpoint/2010/main" val="267055448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8F7CB9-208C-7548-B1D7-6802867041B8}"/>
              </a:ext>
            </a:extLst>
          </p:cNvPr>
          <p:cNvSpPr>
            <a:spLocks noGrp="1"/>
          </p:cNvSpPr>
          <p:nvPr>
            <p:ph type="title"/>
          </p:nvPr>
        </p:nvSpPr>
        <p:spPr/>
        <p:txBody>
          <a:bodyPr/>
          <a:lstStyle/>
          <a:p>
            <a:r>
              <a:rPr lang="en-US" dirty="0"/>
              <a:t>Working Conditions with an Impact on Off Duty life</a:t>
            </a:r>
          </a:p>
        </p:txBody>
      </p:sp>
      <p:sp>
        <p:nvSpPr>
          <p:cNvPr id="3" name="Content Placeholder 2">
            <a:extLst>
              <a:ext uri="{FF2B5EF4-FFF2-40B4-BE49-F238E27FC236}">
                <a16:creationId xmlns:a16="http://schemas.microsoft.com/office/drawing/2014/main" id="{6E31F676-1606-C344-AE0C-0860F849140F}"/>
              </a:ext>
            </a:extLst>
          </p:cNvPr>
          <p:cNvSpPr>
            <a:spLocks noGrp="1"/>
          </p:cNvSpPr>
          <p:nvPr>
            <p:ph idx="1"/>
          </p:nvPr>
        </p:nvSpPr>
        <p:spPr/>
        <p:txBody>
          <a:bodyPr/>
          <a:lstStyle/>
          <a:p>
            <a:r>
              <a:rPr lang="en-US" dirty="0"/>
              <a:t>Anti nepotism policies</a:t>
            </a:r>
          </a:p>
          <a:p>
            <a:r>
              <a:rPr lang="en-US" dirty="0"/>
              <a:t>Grooming standards</a:t>
            </a:r>
          </a:p>
          <a:p>
            <a:r>
              <a:rPr lang="en-US" dirty="0"/>
              <a:t>Off duty behavior</a:t>
            </a:r>
          </a:p>
          <a:p>
            <a:r>
              <a:rPr lang="en-US" dirty="0"/>
              <a:t>Secondary employment </a:t>
            </a:r>
          </a:p>
          <a:p>
            <a:r>
              <a:rPr lang="en-US" dirty="0"/>
              <a:t>Residency requirements</a:t>
            </a:r>
          </a:p>
          <a:p>
            <a:r>
              <a:rPr lang="en-US" dirty="0"/>
              <a:t>Tattoo policies </a:t>
            </a:r>
          </a:p>
        </p:txBody>
      </p:sp>
    </p:spTree>
    <p:extLst>
      <p:ext uri="{BB962C8B-B14F-4D97-AF65-F5344CB8AC3E}">
        <p14:creationId xmlns:p14="http://schemas.microsoft.com/office/powerpoint/2010/main" val="216332449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0BF5A8-197F-0A43-B090-251727CA620C}"/>
              </a:ext>
            </a:extLst>
          </p:cNvPr>
          <p:cNvSpPr>
            <a:spLocks noGrp="1"/>
          </p:cNvSpPr>
          <p:nvPr>
            <p:ph type="title"/>
          </p:nvPr>
        </p:nvSpPr>
        <p:spPr/>
        <p:txBody>
          <a:bodyPr/>
          <a:lstStyle/>
          <a:p>
            <a:r>
              <a:rPr lang="en-US" dirty="0"/>
              <a:t>Discipline</a:t>
            </a:r>
          </a:p>
        </p:txBody>
      </p:sp>
      <p:sp>
        <p:nvSpPr>
          <p:cNvPr id="3" name="Content Placeholder 2">
            <a:extLst>
              <a:ext uri="{FF2B5EF4-FFF2-40B4-BE49-F238E27FC236}">
                <a16:creationId xmlns:a16="http://schemas.microsoft.com/office/drawing/2014/main" id="{52844682-3573-E64A-910B-997CAF90D51F}"/>
              </a:ext>
            </a:extLst>
          </p:cNvPr>
          <p:cNvSpPr>
            <a:spLocks noGrp="1"/>
          </p:cNvSpPr>
          <p:nvPr>
            <p:ph idx="1"/>
          </p:nvPr>
        </p:nvSpPr>
        <p:spPr/>
        <p:txBody>
          <a:bodyPr>
            <a:normAutofit fontScale="77500" lnSpcReduction="20000"/>
          </a:bodyPr>
          <a:lstStyle/>
          <a:p>
            <a:r>
              <a:rPr lang="en-US" dirty="0"/>
              <a:t>Establishing a disciplinary procedure </a:t>
            </a:r>
          </a:p>
          <a:p>
            <a:r>
              <a:rPr lang="en-US" dirty="0"/>
              <a:t>Changes to polices concerning discipline </a:t>
            </a:r>
          </a:p>
          <a:p>
            <a:r>
              <a:rPr lang="en-US" dirty="0"/>
              <a:t>Institution of civilian review boards (this one is subject to debate based on the new police accountability legislation) </a:t>
            </a:r>
          </a:p>
          <a:p>
            <a:r>
              <a:rPr lang="en-US" dirty="0"/>
              <a:t>Grievance procedures </a:t>
            </a:r>
          </a:p>
          <a:p>
            <a:r>
              <a:rPr lang="en-US" dirty="0"/>
              <a:t>Just case definition</a:t>
            </a:r>
          </a:p>
          <a:p>
            <a:r>
              <a:rPr lang="en-US" dirty="0"/>
              <a:t>Last chance agreements</a:t>
            </a:r>
          </a:p>
          <a:p>
            <a:r>
              <a:rPr lang="en-US" dirty="0"/>
              <a:t>Physical fitness standards/ mental health evaluations (this one is subject to debate based on the new police accountability legislation) </a:t>
            </a:r>
          </a:p>
          <a:p>
            <a:r>
              <a:rPr lang="en-US" dirty="0"/>
              <a:t>Random drug testing (this one is subject to debate based on the new police accountability legislation) </a:t>
            </a:r>
          </a:p>
        </p:txBody>
      </p:sp>
    </p:spTree>
    <p:extLst>
      <p:ext uri="{BB962C8B-B14F-4D97-AF65-F5344CB8AC3E}">
        <p14:creationId xmlns:p14="http://schemas.microsoft.com/office/powerpoint/2010/main" val="20152411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415554-484F-2A47-9682-6D33A4E005D5}"/>
              </a:ext>
            </a:extLst>
          </p:cNvPr>
          <p:cNvSpPr>
            <a:spLocks noGrp="1"/>
          </p:cNvSpPr>
          <p:nvPr>
            <p:ph type="title"/>
          </p:nvPr>
        </p:nvSpPr>
        <p:spPr/>
        <p:txBody>
          <a:bodyPr/>
          <a:lstStyle/>
          <a:p>
            <a:r>
              <a:rPr lang="en-US" dirty="0"/>
              <a:t>Job Security </a:t>
            </a:r>
          </a:p>
        </p:txBody>
      </p:sp>
      <p:sp>
        <p:nvSpPr>
          <p:cNvPr id="3" name="Content Placeholder 2">
            <a:extLst>
              <a:ext uri="{FF2B5EF4-FFF2-40B4-BE49-F238E27FC236}">
                <a16:creationId xmlns:a16="http://schemas.microsoft.com/office/drawing/2014/main" id="{D7F20AA2-FDD7-AC48-B663-A36F6866623B}"/>
              </a:ext>
            </a:extLst>
          </p:cNvPr>
          <p:cNvSpPr>
            <a:spLocks noGrp="1"/>
          </p:cNvSpPr>
          <p:nvPr>
            <p:ph idx="1"/>
          </p:nvPr>
        </p:nvSpPr>
        <p:spPr/>
        <p:txBody>
          <a:bodyPr/>
          <a:lstStyle/>
          <a:p>
            <a:r>
              <a:rPr lang="en-US" dirty="0"/>
              <a:t>The job security of bargaining unit members is one of the primary reasons to unionize. Thus, issues involving job security is always a mandatory subject of bargaining.</a:t>
            </a:r>
          </a:p>
          <a:p>
            <a:r>
              <a:rPr lang="en-US" dirty="0"/>
              <a:t>Layoff/ recall procedures</a:t>
            </a:r>
          </a:p>
          <a:p>
            <a:pPr lvl="1"/>
            <a:r>
              <a:rPr lang="en-US" dirty="0"/>
              <a:t>Plus, the impact of laying off employees needs to be bargained</a:t>
            </a:r>
          </a:p>
          <a:p>
            <a:pPr lvl="1"/>
            <a:r>
              <a:rPr lang="en-US" dirty="0"/>
              <a:t>Downsizing/ closing departments or divisions</a:t>
            </a:r>
          </a:p>
          <a:p>
            <a:pPr lvl="1"/>
            <a:r>
              <a:rPr lang="en-US" dirty="0"/>
              <a:t>Subcontracting union work</a:t>
            </a:r>
          </a:p>
        </p:txBody>
      </p:sp>
    </p:spTree>
    <p:extLst>
      <p:ext uri="{BB962C8B-B14F-4D97-AF65-F5344CB8AC3E}">
        <p14:creationId xmlns:p14="http://schemas.microsoft.com/office/powerpoint/2010/main" val="200875028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8E2B91-9B8D-FB47-A981-6263E888A5A3}"/>
              </a:ext>
            </a:extLst>
          </p:cNvPr>
          <p:cNvSpPr>
            <a:spLocks noGrp="1"/>
          </p:cNvSpPr>
          <p:nvPr>
            <p:ph type="title"/>
          </p:nvPr>
        </p:nvSpPr>
        <p:spPr/>
        <p:txBody>
          <a:bodyPr/>
          <a:lstStyle/>
          <a:p>
            <a:r>
              <a:rPr lang="en-US" dirty="0"/>
              <a:t>Union activities</a:t>
            </a:r>
          </a:p>
        </p:txBody>
      </p:sp>
      <p:sp>
        <p:nvSpPr>
          <p:cNvPr id="3" name="Content Placeholder 2">
            <a:extLst>
              <a:ext uri="{FF2B5EF4-FFF2-40B4-BE49-F238E27FC236}">
                <a16:creationId xmlns:a16="http://schemas.microsoft.com/office/drawing/2014/main" id="{80AE43C7-272E-4F48-A535-EB6DAF03783B}"/>
              </a:ext>
            </a:extLst>
          </p:cNvPr>
          <p:cNvSpPr>
            <a:spLocks noGrp="1"/>
          </p:cNvSpPr>
          <p:nvPr>
            <p:ph idx="1"/>
          </p:nvPr>
        </p:nvSpPr>
        <p:spPr/>
        <p:txBody>
          <a:bodyPr/>
          <a:lstStyle/>
          <a:p>
            <a:r>
              <a:rPr lang="en-US" dirty="0"/>
              <a:t>Use of the employer’s facilities for meetings </a:t>
            </a:r>
          </a:p>
          <a:p>
            <a:r>
              <a:rPr lang="en-US" dirty="0"/>
              <a:t>Union bulletin board</a:t>
            </a:r>
          </a:p>
          <a:p>
            <a:r>
              <a:rPr lang="en-US" dirty="0"/>
              <a:t>Dues checkoff</a:t>
            </a:r>
          </a:p>
          <a:p>
            <a:r>
              <a:rPr lang="en-US" dirty="0"/>
              <a:t>Grievance procedures</a:t>
            </a:r>
          </a:p>
          <a:p>
            <a:r>
              <a:rPr lang="en-US" dirty="0"/>
              <a:t>Use of the employer’s email or interoffice mail system</a:t>
            </a:r>
          </a:p>
          <a:p>
            <a:r>
              <a:rPr lang="en-US" dirty="0"/>
              <a:t>Union leave/ paid time off for negotiations and other union related matters</a:t>
            </a:r>
          </a:p>
          <a:p>
            <a:r>
              <a:rPr lang="en-US" dirty="0"/>
              <a:t>Union office or space in the employer’s building </a:t>
            </a:r>
          </a:p>
          <a:p>
            <a:endParaRPr lang="en-US" dirty="0"/>
          </a:p>
        </p:txBody>
      </p:sp>
    </p:spTree>
    <p:extLst>
      <p:ext uri="{BB962C8B-B14F-4D97-AF65-F5344CB8AC3E}">
        <p14:creationId xmlns:p14="http://schemas.microsoft.com/office/powerpoint/2010/main" val="1381237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EB891E-6909-064E-B673-D8790491F2E0}"/>
              </a:ext>
            </a:extLst>
          </p:cNvPr>
          <p:cNvSpPr>
            <a:spLocks noGrp="1"/>
          </p:cNvSpPr>
          <p:nvPr>
            <p:ph type="title"/>
          </p:nvPr>
        </p:nvSpPr>
        <p:spPr/>
        <p:txBody>
          <a:bodyPr/>
          <a:lstStyle/>
          <a:p>
            <a:r>
              <a:rPr lang="en-US" dirty="0"/>
              <a:t>Preparing for contract negotiations </a:t>
            </a:r>
          </a:p>
        </p:txBody>
      </p:sp>
      <p:sp>
        <p:nvSpPr>
          <p:cNvPr id="3" name="Content Placeholder 2">
            <a:extLst>
              <a:ext uri="{FF2B5EF4-FFF2-40B4-BE49-F238E27FC236}">
                <a16:creationId xmlns:a16="http://schemas.microsoft.com/office/drawing/2014/main" id="{7BCA459A-97D0-9049-AD80-A3D8F3E1E7FA}"/>
              </a:ext>
            </a:extLst>
          </p:cNvPr>
          <p:cNvSpPr>
            <a:spLocks noGrp="1"/>
          </p:cNvSpPr>
          <p:nvPr>
            <p:ph idx="1"/>
          </p:nvPr>
        </p:nvSpPr>
        <p:spPr/>
        <p:txBody>
          <a:bodyPr>
            <a:normAutofit fontScale="92500"/>
          </a:bodyPr>
          <a:lstStyle/>
          <a:p>
            <a:pPr marL="457200" indent="-457200">
              <a:buFont typeface="+mj-lt"/>
              <a:buAutoNum type="arabicPeriod"/>
            </a:pPr>
            <a:r>
              <a:rPr lang="en-US" dirty="0"/>
              <a:t>Selecting your negotiating team</a:t>
            </a:r>
          </a:p>
          <a:p>
            <a:pPr marL="914400" lvl="1" indent="-457200">
              <a:buFont typeface="+mj-lt"/>
              <a:buAutoNum type="alphaLcPeriod"/>
            </a:pPr>
            <a:r>
              <a:rPr lang="en-US" dirty="0"/>
              <a:t>Remember, contract negotiations are exactly that, a negotiation. Negotiations involve a discussion aimed at compromise and often finding the middle ground. You may have to give in on one issue to get another. So, pick the right people.</a:t>
            </a:r>
          </a:p>
          <a:p>
            <a:pPr marL="914400" lvl="1" indent="-457200">
              <a:buFont typeface="+mj-lt"/>
              <a:buAutoNum type="alphaLcPeriod"/>
            </a:pPr>
            <a:r>
              <a:rPr lang="en-US" dirty="0"/>
              <a:t>Look at bargaining experience, work experience, division or area of work, and most importantly, personality. </a:t>
            </a:r>
          </a:p>
          <a:p>
            <a:pPr marL="914400" lvl="1" indent="-457200">
              <a:buFont typeface="+mj-lt"/>
              <a:buAutoNum type="alphaLcPeriod"/>
            </a:pPr>
            <a:r>
              <a:rPr lang="en-US" dirty="0"/>
              <a:t>There may be other traits to look for based on the circumstances and who’s on the other side of the table. </a:t>
            </a:r>
          </a:p>
          <a:p>
            <a:pPr marL="457200" indent="-457200">
              <a:buFont typeface="+mj-lt"/>
              <a:buAutoNum type="arabicPeriod"/>
            </a:pPr>
            <a:r>
              <a:rPr lang="en-US" dirty="0"/>
              <a:t>Select your negotiating team well in advance of the first meeting. You need time to prepare.</a:t>
            </a:r>
          </a:p>
        </p:txBody>
      </p:sp>
    </p:spTree>
    <p:extLst>
      <p:ext uri="{BB962C8B-B14F-4D97-AF65-F5344CB8AC3E}">
        <p14:creationId xmlns:p14="http://schemas.microsoft.com/office/powerpoint/2010/main" val="416703000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8D0248-A50B-3B4F-AC37-786DEF40CC96}"/>
              </a:ext>
            </a:extLst>
          </p:cNvPr>
          <p:cNvSpPr>
            <a:spLocks noGrp="1"/>
          </p:cNvSpPr>
          <p:nvPr>
            <p:ph type="title"/>
          </p:nvPr>
        </p:nvSpPr>
        <p:spPr/>
        <p:txBody>
          <a:bodyPr/>
          <a:lstStyle/>
          <a:p>
            <a:r>
              <a:rPr lang="en-US" dirty="0"/>
              <a:t>Preparing for contract negotiations </a:t>
            </a:r>
          </a:p>
        </p:txBody>
      </p:sp>
      <p:sp>
        <p:nvSpPr>
          <p:cNvPr id="3" name="Content Placeholder 2">
            <a:extLst>
              <a:ext uri="{FF2B5EF4-FFF2-40B4-BE49-F238E27FC236}">
                <a16:creationId xmlns:a16="http://schemas.microsoft.com/office/drawing/2014/main" id="{A58809B3-04D0-9946-A8A4-8081F6C2D31F}"/>
              </a:ext>
            </a:extLst>
          </p:cNvPr>
          <p:cNvSpPr>
            <a:spLocks noGrp="1"/>
          </p:cNvSpPr>
          <p:nvPr>
            <p:ph idx="1"/>
          </p:nvPr>
        </p:nvSpPr>
        <p:spPr/>
        <p:txBody>
          <a:bodyPr>
            <a:normAutofit fontScale="92500"/>
          </a:bodyPr>
          <a:lstStyle/>
          <a:p>
            <a:pPr marL="457200" indent="-457200">
              <a:buFont typeface="+mj-lt"/>
              <a:buAutoNum type="arabicPeriod" startAt="3"/>
            </a:pPr>
            <a:r>
              <a:rPr lang="en-US" dirty="0"/>
              <a:t>Read your contract thoroughly.</a:t>
            </a:r>
          </a:p>
          <a:p>
            <a:pPr marL="457200" indent="-457200">
              <a:buFont typeface="+mj-lt"/>
              <a:buAutoNum type="arabicPeriod" startAt="3"/>
            </a:pPr>
            <a:r>
              <a:rPr lang="en-US" dirty="0"/>
              <a:t>Decide what direction you want the Union to move in and tailor proposals to that goal. </a:t>
            </a:r>
          </a:p>
          <a:p>
            <a:pPr marL="457200" indent="-457200">
              <a:buFont typeface="+mj-lt"/>
              <a:buAutoNum type="arabicPeriod" startAt="3"/>
            </a:pPr>
            <a:r>
              <a:rPr lang="en-US" dirty="0"/>
              <a:t>Seek input from your members. </a:t>
            </a:r>
          </a:p>
          <a:p>
            <a:pPr marL="457200" indent="-457200">
              <a:buFont typeface="+mj-lt"/>
              <a:buAutoNum type="arabicPeriod" startAt="3"/>
            </a:pPr>
            <a:r>
              <a:rPr lang="en-US" dirty="0"/>
              <a:t>Research trends in wages, healthcare, and other contract provisions. This may include gathering data from other unions in the same municipality, gathering data from unions in municipalities of similar size, makeup, and economic classification, and gathering data from the State Board of Mediation and Arbitration (SBMA). </a:t>
            </a:r>
          </a:p>
          <a:p>
            <a:pPr marL="914400" lvl="1" indent="-457200">
              <a:buFont typeface="+mj-lt"/>
              <a:buAutoNum type="arabicPeriod" startAt="3"/>
            </a:pPr>
            <a:r>
              <a:rPr lang="en-US" dirty="0"/>
              <a:t>Your attorney or Union representative can help with the research.  </a:t>
            </a:r>
          </a:p>
        </p:txBody>
      </p:sp>
    </p:spTree>
    <p:extLst>
      <p:ext uri="{BB962C8B-B14F-4D97-AF65-F5344CB8AC3E}">
        <p14:creationId xmlns:p14="http://schemas.microsoft.com/office/powerpoint/2010/main" val="213371510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26BC29-21D7-2B4E-BDD7-1E89A764F9A8}"/>
              </a:ext>
            </a:extLst>
          </p:cNvPr>
          <p:cNvSpPr>
            <a:spLocks noGrp="1"/>
          </p:cNvSpPr>
          <p:nvPr>
            <p:ph type="title"/>
          </p:nvPr>
        </p:nvSpPr>
        <p:spPr/>
        <p:txBody>
          <a:bodyPr/>
          <a:lstStyle/>
          <a:p>
            <a:r>
              <a:rPr lang="en-US" dirty="0"/>
              <a:t>Does the Town have to provide information to the Union? </a:t>
            </a:r>
          </a:p>
        </p:txBody>
      </p:sp>
      <p:sp>
        <p:nvSpPr>
          <p:cNvPr id="3" name="Content Placeholder 2">
            <a:extLst>
              <a:ext uri="{FF2B5EF4-FFF2-40B4-BE49-F238E27FC236}">
                <a16:creationId xmlns:a16="http://schemas.microsoft.com/office/drawing/2014/main" id="{6CEF1454-91D2-E843-BE33-231E5589C717}"/>
              </a:ext>
            </a:extLst>
          </p:cNvPr>
          <p:cNvSpPr>
            <a:spLocks noGrp="1"/>
          </p:cNvSpPr>
          <p:nvPr>
            <p:ph idx="1"/>
          </p:nvPr>
        </p:nvSpPr>
        <p:spPr/>
        <p:txBody>
          <a:bodyPr>
            <a:normAutofit fontScale="77500" lnSpcReduction="20000"/>
          </a:bodyPr>
          <a:lstStyle/>
          <a:p>
            <a:r>
              <a:rPr lang="en-US" dirty="0"/>
              <a:t>Yes. Under MERA the Town must respond responsively to a written request for information by the Union. </a:t>
            </a:r>
          </a:p>
          <a:p>
            <a:r>
              <a:rPr lang="en-US" dirty="0"/>
              <a:t>“The duty to bargain in good faith extends to all labor management relations during the term of an agreement.  An important aspect of this duty is the duty to furnish information. The obligation to bargain in good faith includes the obligation of both labor and management to provide relevant information that is necessary and relevant to the collective bargaining relationship. Wage or related economic information is presumptively relevant. In circumstances where a party claims information to be confidential, the Labor Board will apply a balancing approach which is adopted from the National Labor Relations Board case law. </a:t>
            </a:r>
          </a:p>
          <a:p>
            <a:r>
              <a:rPr lang="en-US" dirty="0"/>
              <a:t>Several decisions issued pursuant to MERA concerning the duty to provide information are: City of Bridgeport, Decision No. 3127 (1993)(applied the balancing test set forth in Pennsylvania Power and Light, 301 NLRB 138 (1991) concerning allegedly confidential information); Town of Stonington, Decision No. 3146 (1993)(Union's duty to provide information to employer); Town of West Hartford, Decision No. 3525 (1997); City of Waterbury, Decision No. 3566 (1998).</a:t>
            </a:r>
          </a:p>
          <a:p>
            <a:endParaRPr lang="en-US" dirty="0"/>
          </a:p>
        </p:txBody>
      </p:sp>
    </p:spTree>
    <p:extLst>
      <p:ext uri="{BB962C8B-B14F-4D97-AF65-F5344CB8AC3E}">
        <p14:creationId xmlns:p14="http://schemas.microsoft.com/office/powerpoint/2010/main" val="28622430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EBA05D-6E7A-6C41-94E9-F57858C6C904}"/>
              </a:ext>
            </a:extLst>
          </p:cNvPr>
          <p:cNvSpPr>
            <a:spLocks noGrp="1"/>
          </p:cNvSpPr>
          <p:nvPr>
            <p:ph type="title"/>
          </p:nvPr>
        </p:nvSpPr>
        <p:spPr/>
        <p:txBody>
          <a:bodyPr/>
          <a:lstStyle/>
          <a:p>
            <a:r>
              <a:rPr lang="en-US" dirty="0"/>
              <a:t>Topics Covered:</a:t>
            </a:r>
          </a:p>
        </p:txBody>
      </p:sp>
      <p:sp>
        <p:nvSpPr>
          <p:cNvPr id="3" name="Content Placeholder 2">
            <a:extLst>
              <a:ext uri="{FF2B5EF4-FFF2-40B4-BE49-F238E27FC236}">
                <a16:creationId xmlns:a16="http://schemas.microsoft.com/office/drawing/2014/main" id="{29547D18-3235-AC44-9FAB-01622067ED88}"/>
              </a:ext>
            </a:extLst>
          </p:cNvPr>
          <p:cNvSpPr>
            <a:spLocks noGrp="1"/>
          </p:cNvSpPr>
          <p:nvPr>
            <p:ph idx="1"/>
          </p:nvPr>
        </p:nvSpPr>
        <p:spPr/>
        <p:txBody>
          <a:bodyPr>
            <a:normAutofit fontScale="85000" lnSpcReduction="20000"/>
          </a:bodyPr>
          <a:lstStyle/>
          <a:p>
            <a:r>
              <a:rPr lang="en-US" dirty="0"/>
              <a:t>Collective Bargaining Defined </a:t>
            </a:r>
          </a:p>
          <a:p>
            <a:r>
              <a:rPr lang="en-US" dirty="0"/>
              <a:t>Applicable Laws</a:t>
            </a:r>
          </a:p>
          <a:p>
            <a:r>
              <a:rPr lang="en-US" dirty="0"/>
              <a:t>Bargaining in Good Faith and the Bargaining Process</a:t>
            </a:r>
          </a:p>
          <a:p>
            <a:r>
              <a:rPr lang="en-US" dirty="0"/>
              <a:t>Mandatory Subjects of Bargaining </a:t>
            </a:r>
          </a:p>
          <a:p>
            <a:r>
              <a:rPr lang="en-US" dirty="0"/>
              <a:t>Bargaining over Wages and Other Forms of Compensation </a:t>
            </a:r>
          </a:p>
          <a:p>
            <a:r>
              <a:rPr lang="en-US" dirty="0"/>
              <a:t>Fringe Benefits</a:t>
            </a:r>
          </a:p>
          <a:p>
            <a:r>
              <a:rPr lang="en-US" dirty="0"/>
              <a:t>Bargaining to Impasse</a:t>
            </a:r>
          </a:p>
          <a:p>
            <a:r>
              <a:rPr lang="en-US" dirty="0"/>
              <a:t>An Overview of Interest Arbitration</a:t>
            </a:r>
          </a:p>
          <a:p>
            <a:r>
              <a:rPr lang="en-US" dirty="0"/>
              <a:t>Bargaining over health care and retirement benefits</a:t>
            </a:r>
          </a:p>
        </p:txBody>
      </p:sp>
    </p:spTree>
    <p:extLst>
      <p:ext uri="{BB962C8B-B14F-4D97-AF65-F5344CB8AC3E}">
        <p14:creationId xmlns:p14="http://schemas.microsoft.com/office/powerpoint/2010/main" val="103087567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3DB930-4D1B-6241-8A5E-8BB24D3807CB}"/>
              </a:ext>
            </a:extLst>
          </p:cNvPr>
          <p:cNvSpPr>
            <a:spLocks noGrp="1"/>
          </p:cNvSpPr>
          <p:nvPr>
            <p:ph type="title"/>
          </p:nvPr>
        </p:nvSpPr>
        <p:spPr/>
        <p:txBody>
          <a:bodyPr/>
          <a:lstStyle/>
          <a:p>
            <a:r>
              <a:rPr lang="en-US" dirty="0"/>
              <a:t>When do you start negotiating? </a:t>
            </a:r>
          </a:p>
        </p:txBody>
      </p:sp>
      <p:sp>
        <p:nvSpPr>
          <p:cNvPr id="3" name="Content Placeholder 2">
            <a:extLst>
              <a:ext uri="{FF2B5EF4-FFF2-40B4-BE49-F238E27FC236}">
                <a16:creationId xmlns:a16="http://schemas.microsoft.com/office/drawing/2014/main" id="{90F6BC50-B708-9249-AEC8-FD37C33D697E}"/>
              </a:ext>
            </a:extLst>
          </p:cNvPr>
          <p:cNvSpPr>
            <a:spLocks noGrp="1"/>
          </p:cNvSpPr>
          <p:nvPr>
            <p:ph idx="1"/>
          </p:nvPr>
        </p:nvSpPr>
        <p:spPr/>
        <p:txBody>
          <a:bodyPr>
            <a:normAutofit fontScale="92500" lnSpcReduction="10000"/>
          </a:bodyPr>
          <a:lstStyle/>
          <a:p>
            <a:r>
              <a:rPr lang="en-US" dirty="0"/>
              <a:t>The duration clause of you current collective bargaining agreement will tell you when to start negotiations.</a:t>
            </a:r>
          </a:p>
          <a:p>
            <a:r>
              <a:rPr lang="en-US" dirty="0"/>
              <a:t>Example:  This Agreement shall be effective July 1, 2018, except where a specific date is so stated elsewhere, and remain in full force and effect from the date hereof through June 30, 2022, and thereafter shall be considered automatically renewed for successive periods of one (1) year, unless either party shall, </a:t>
            </a:r>
            <a:r>
              <a:rPr lang="en-US" dirty="0">
                <a:highlight>
                  <a:srgbClr val="FFFF00"/>
                </a:highlight>
              </a:rPr>
              <a:t>on or before one hundred twenty (120) days prior to the termination of this Agreement, but no sooner than one hundred fifty (150) days, serve written notice on the other party of a desire to terminate, modify, or amend this Agreement,</a:t>
            </a:r>
            <a:r>
              <a:rPr lang="en-US" dirty="0"/>
              <a:t> provided however, it is understood and agreed that the parties shall begin negotiations within a reasonable time after a notice shall be given to the other party. </a:t>
            </a:r>
          </a:p>
        </p:txBody>
      </p:sp>
    </p:spTree>
    <p:extLst>
      <p:ext uri="{BB962C8B-B14F-4D97-AF65-F5344CB8AC3E}">
        <p14:creationId xmlns:p14="http://schemas.microsoft.com/office/powerpoint/2010/main" val="206094963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88B40A-2C2D-C043-8573-B4544E797B43}"/>
              </a:ext>
            </a:extLst>
          </p:cNvPr>
          <p:cNvSpPr>
            <a:spLocks noGrp="1"/>
          </p:cNvSpPr>
          <p:nvPr>
            <p:ph type="title"/>
          </p:nvPr>
        </p:nvSpPr>
        <p:spPr/>
        <p:txBody>
          <a:bodyPr/>
          <a:lstStyle/>
          <a:p>
            <a:r>
              <a:rPr lang="en-US" dirty="0"/>
              <a:t>Statutory Timetables:</a:t>
            </a:r>
          </a:p>
        </p:txBody>
      </p:sp>
      <p:sp>
        <p:nvSpPr>
          <p:cNvPr id="3" name="Content Placeholder 2">
            <a:extLst>
              <a:ext uri="{FF2B5EF4-FFF2-40B4-BE49-F238E27FC236}">
                <a16:creationId xmlns:a16="http://schemas.microsoft.com/office/drawing/2014/main" id="{5F6C0733-2825-E34B-B34D-2ECD65314D64}"/>
              </a:ext>
            </a:extLst>
          </p:cNvPr>
          <p:cNvSpPr>
            <a:spLocks noGrp="1"/>
          </p:cNvSpPr>
          <p:nvPr>
            <p:ph idx="1"/>
          </p:nvPr>
        </p:nvSpPr>
        <p:spPr/>
        <p:txBody>
          <a:bodyPr>
            <a:normAutofit fontScale="77500" lnSpcReduction="20000"/>
          </a:bodyPr>
          <a:lstStyle/>
          <a:p>
            <a:r>
              <a:rPr lang="en-US" dirty="0"/>
              <a:t>CGS § 7-473b(a) The negotiations between a municipal employer and a municipal employee organization </a:t>
            </a:r>
            <a:r>
              <a:rPr lang="en-US" dirty="0">
                <a:highlight>
                  <a:srgbClr val="FFFF00"/>
                </a:highlight>
              </a:rPr>
              <a:t>shall commence at least one hundred twenty days prior to the expiration date of any current collective bargaining agreement</a:t>
            </a:r>
            <a:r>
              <a:rPr lang="en-US" dirty="0"/>
              <a:t> subject to the provisions of sections 7-467 to 7-477, inclusive.</a:t>
            </a:r>
          </a:p>
          <a:p>
            <a:r>
              <a:rPr lang="en-US" dirty="0"/>
              <a:t>(b) </a:t>
            </a:r>
            <a:r>
              <a:rPr lang="en-US" dirty="0">
                <a:highlight>
                  <a:srgbClr val="FFFF00"/>
                </a:highlight>
              </a:rPr>
              <a:t>If, within fifty days of the commencement of negotiations concerning the terms of a current collective bargaining agreement</a:t>
            </a:r>
            <a:r>
              <a:rPr lang="en-US" dirty="0"/>
              <a:t>, or within eighty days of the certification or recognition of a newly certified or recognized municipal employee organization required to commence negotiations pursuant to section 7-473a, </a:t>
            </a:r>
            <a:r>
              <a:rPr lang="en-US" dirty="0">
                <a:highlight>
                  <a:srgbClr val="FFFF00"/>
                </a:highlight>
              </a:rPr>
              <a:t>a collective bargaining agreement has not been approved, or either the municipal employer or the municipal employee organization has not requested the mediation services of the State Board of Mediation and Arbitration, said board shall appoint a mediator in accordance with the provisions of section 31-97.</a:t>
            </a:r>
          </a:p>
          <a:p>
            <a:r>
              <a:rPr lang="en-US" dirty="0"/>
              <a:t>(c) Either the municipal employer or the employee organization may request the mediation services of said board at any earlier time than that established in subsection (b) of this section, provided the mediation services are requested in accordance with the provisions of section 7-472.</a:t>
            </a:r>
          </a:p>
        </p:txBody>
      </p:sp>
    </p:spTree>
    <p:extLst>
      <p:ext uri="{BB962C8B-B14F-4D97-AF65-F5344CB8AC3E}">
        <p14:creationId xmlns:p14="http://schemas.microsoft.com/office/powerpoint/2010/main" val="301957895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FBBF9B-D23A-DC4E-9EAD-9E23C451FA08}"/>
              </a:ext>
            </a:extLst>
          </p:cNvPr>
          <p:cNvSpPr>
            <a:spLocks noGrp="1"/>
          </p:cNvSpPr>
          <p:nvPr>
            <p:ph type="title"/>
          </p:nvPr>
        </p:nvSpPr>
        <p:spPr/>
        <p:txBody>
          <a:bodyPr/>
          <a:lstStyle/>
          <a:p>
            <a:r>
              <a:rPr lang="en-US" dirty="0"/>
              <a:t>Statutory Timetables:</a:t>
            </a:r>
          </a:p>
        </p:txBody>
      </p:sp>
      <p:sp>
        <p:nvSpPr>
          <p:cNvPr id="3" name="Content Placeholder 2">
            <a:extLst>
              <a:ext uri="{FF2B5EF4-FFF2-40B4-BE49-F238E27FC236}">
                <a16:creationId xmlns:a16="http://schemas.microsoft.com/office/drawing/2014/main" id="{E6748BF3-1103-F749-A854-7019D883A710}"/>
              </a:ext>
            </a:extLst>
          </p:cNvPr>
          <p:cNvSpPr>
            <a:spLocks noGrp="1"/>
          </p:cNvSpPr>
          <p:nvPr>
            <p:ph idx="1"/>
          </p:nvPr>
        </p:nvSpPr>
        <p:spPr/>
        <p:txBody>
          <a:bodyPr>
            <a:normAutofit fontScale="70000" lnSpcReduction="20000"/>
          </a:bodyPr>
          <a:lstStyle/>
          <a:p>
            <a:r>
              <a:rPr lang="en-US" dirty="0"/>
              <a:t>CGS §7-473c(b) (1) </a:t>
            </a:r>
            <a:r>
              <a:rPr lang="en-US" dirty="0">
                <a:highlight>
                  <a:srgbClr val="FFFF00"/>
                </a:highlight>
              </a:rPr>
              <a:t>If neither the municipal employer nor the municipal employee organization has requested the arbitration services of the State Board of Mediation and Arbitration</a:t>
            </a:r>
            <a:r>
              <a:rPr lang="en-US" dirty="0"/>
              <a:t> (A) within one hundred eighty days after the certification or recognition of a newly certified or recognized municipal employee organization required to commence negotiations pursuant to section 7-473a, or </a:t>
            </a:r>
            <a:r>
              <a:rPr lang="en-US" dirty="0">
                <a:highlight>
                  <a:srgbClr val="FFFF00"/>
                </a:highlight>
              </a:rPr>
              <a:t>(B) within thirty days after the expiration of the current collective bargaining agreement, </a:t>
            </a:r>
            <a:r>
              <a:rPr lang="en-US" dirty="0"/>
              <a:t>or within thirty days after the specified date for implementation of reopener provisions in an existing collective bargaining agreement, </a:t>
            </a:r>
            <a:r>
              <a:rPr lang="en-US" dirty="0">
                <a:highlight>
                  <a:srgbClr val="FFFF00"/>
                </a:highlight>
              </a:rPr>
              <a:t>or within thirty days after the date the parties to an existing collective bargaining agreement commence negotiations to revise said agreement on any matter affecting wages, hours, and other conditions of employment, said board shall notify the municipal employer and municipal employee organization</a:t>
            </a:r>
            <a:r>
              <a:rPr lang="en-US" dirty="0"/>
              <a:t> that one hundred eighty days have passed since the certification or recognition of the newly certified or recognized municipal employee organization, or that thirty days have passed since the specified date for implementation of reopener provisions in an existing agreement, or the date the parties commenced negotiations to revise an existing agreement on any matter affecting wages, hours and other conditions of employment or the expiration of such collective bargaining agreement and </a:t>
            </a:r>
            <a:r>
              <a:rPr lang="en-US" dirty="0">
                <a:highlight>
                  <a:srgbClr val="FFFF00"/>
                </a:highlight>
              </a:rPr>
              <a:t>that binding and final arbitration is now imposed on them,</a:t>
            </a:r>
            <a:r>
              <a:rPr lang="en-US" dirty="0"/>
              <a:t> provided written notification of such imposition shall be sent by registered mail or certified mail, return receipt requested, to each party.</a:t>
            </a:r>
          </a:p>
          <a:p>
            <a:r>
              <a:rPr lang="en-US" dirty="0"/>
              <a:t>This timeline is waivable by mutual agreement sent to SBMA in writing. </a:t>
            </a:r>
          </a:p>
        </p:txBody>
      </p:sp>
    </p:spTree>
    <p:extLst>
      <p:ext uri="{BB962C8B-B14F-4D97-AF65-F5344CB8AC3E}">
        <p14:creationId xmlns:p14="http://schemas.microsoft.com/office/powerpoint/2010/main" val="419944473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4B04C5-AAAC-7F4E-AE7C-7060EADF06AE}"/>
              </a:ext>
            </a:extLst>
          </p:cNvPr>
          <p:cNvSpPr>
            <a:spLocks noGrp="1"/>
          </p:cNvSpPr>
          <p:nvPr>
            <p:ph type="title"/>
          </p:nvPr>
        </p:nvSpPr>
        <p:spPr/>
        <p:txBody>
          <a:bodyPr/>
          <a:lstStyle/>
          <a:p>
            <a:r>
              <a:rPr lang="en-US" dirty="0"/>
              <a:t>The negotiations process :</a:t>
            </a:r>
          </a:p>
        </p:txBody>
      </p:sp>
      <p:sp>
        <p:nvSpPr>
          <p:cNvPr id="3" name="Content Placeholder 2">
            <a:extLst>
              <a:ext uri="{FF2B5EF4-FFF2-40B4-BE49-F238E27FC236}">
                <a16:creationId xmlns:a16="http://schemas.microsoft.com/office/drawing/2014/main" id="{190FAE75-46C2-1F41-BAFE-694ACDB00595}"/>
              </a:ext>
            </a:extLst>
          </p:cNvPr>
          <p:cNvSpPr>
            <a:spLocks noGrp="1"/>
          </p:cNvSpPr>
          <p:nvPr>
            <p:ph idx="1"/>
          </p:nvPr>
        </p:nvSpPr>
        <p:spPr/>
        <p:txBody>
          <a:bodyPr/>
          <a:lstStyle/>
          <a:p>
            <a:r>
              <a:rPr lang="en-US" dirty="0"/>
              <a:t>The first meeting is generally an introduction and negotiation over ground rules and other procedural issues. Future substantive meetings are also scheduled at this session. </a:t>
            </a:r>
          </a:p>
          <a:p>
            <a:r>
              <a:rPr lang="en-US" dirty="0"/>
              <a:t>Once ground rules are agreed on, they are signed by both sides and become binding. </a:t>
            </a:r>
          </a:p>
          <a:p>
            <a:r>
              <a:rPr lang="en-US" dirty="0"/>
              <a:t>Of course, ground rules can be waived or modified by mutual agreement. </a:t>
            </a:r>
          </a:p>
          <a:p>
            <a:pPr lvl="1"/>
            <a:r>
              <a:rPr lang="en-US" dirty="0"/>
              <a:t>An example: Generally, proposals are only allowed to be exchanged during the first two meetings. However, later in the negotiations another issue may come up that needs to be addressed. Both sides can mutually agree to introduce a new proposal to address that specific issue that arises. </a:t>
            </a:r>
          </a:p>
        </p:txBody>
      </p:sp>
    </p:spTree>
    <p:extLst>
      <p:ext uri="{BB962C8B-B14F-4D97-AF65-F5344CB8AC3E}">
        <p14:creationId xmlns:p14="http://schemas.microsoft.com/office/powerpoint/2010/main" val="303161890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9281B8-E828-554C-853B-C3BA1D2DA29C}"/>
              </a:ext>
            </a:extLst>
          </p:cNvPr>
          <p:cNvSpPr>
            <a:spLocks noGrp="1"/>
          </p:cNvSpPr>
          <p:nvPr>
            <p:ph type="title"/>
          </p:nvPr>
        </p:nvSpPr>
        <p:spPr/>
        <p:txBody>
          <a:bodyPr/>
          <a:lstStyle/>
          <a:p>
            <a:r>
              <a:rPr lang="en-US" dirty="0"/>
              <a:t>The exchange of proposals:</a:t>
            </a:r>
          </a:p>
        </p:txBody>
      </p:sp>
      <p:sp>
        <p:nvSpPr>
          <p:cNvPr id="3" name="Content Placeholder 2">
            <a:extLst>
              <a:ext uri="{FF2B5EF4-FFF2-40B4-BE49-F238E27FC236}">
                <a16:creationId xmlns:a16="http://schemas.microsoft.com/office/drawing/2014/main" id="{F3573C1B-C539-F14E-B607-E50D04F023D4}"/>
              </a:ext>
            </a:extLst>
          </p:cNvPr>
          <p:cNvSpPr>
            <a:spLocks noGrp="1"/>
          </p:cNvSpPr>
          <p:nvPr>
            <p:ph idx="1"/>
          </p:nvPr>
        </p:nvSpPr>
        <p:spPr/>
        <p:txBody>
          <a:bodyPr>
            <a:normAutofit fontScale="92500" lnSpcReduction="20000"/>
          </a:bodyPr>
          <a:lstStyle/>
          <a:p>
            <a:r>
              <a:rPr lang="en-US" dirty="0"/>
              <a:t>Proposals are generally exchanged during the first one or two substantive meetings. </a:t>
            </a:r>
          </a:p>
          <a:p>
            <a:r>
              <a:rPr lang="en-US" dirty="0"/>
              <a:t>Each side will present the other side with a list of proposed changes that they want to make to the current collective bargaining agreement. </a:t>
            </a:r>
          </a:p>
          <a:p>
            <a:r>
              <a:rPr lang="en-US" dirty="0"/>
              <a:t>The proposals are generally done in a “redlined” format to make changes easy to see and understand. Notes on each proposal may be helpful to help the other side understand why the change is needed. </a:t>
            </a:r>
          </a:p>
          <a:p>
            <a:pPr lvl="1"/>
            <a:r>
              <a:rPr lang="en-US" dirty="0"/>
              <a:t>Example:  All motor patrol officers shall carry the Town supplied </a:t>
            </a:r>
            <a:r>
              <a:rPr lang="en-US" strike="sngStrike" dirty="0"/>
              <a:t>shotgun</a:t>
            </a:r>
            <a:r>
              <a:rPr lang="en-US" dirty="0"/>
              <a:t> </a:t>
            </a:r>
            <a:r>
              <a:rPr lang="en-US" u="sng" dirty="0">
                <a:solidFill>
                  <a:srgbClr val="FF0000"/>
                </a:solidFill>
              </a:rPr>
              <a:t>patrol rifle and ballistic vest</a:t>
            </a:r>
            <a:r>
              <a:rPr lang="en-US" dirty="0"/>
              <a:t> in patrol cars. </a:t>
            </a:r>
          </a:p>
          <a:p>
            <a:pPr lvl="1"/>
            <a:r>
              <a:rPr lang="en-US" dirty="0">
                <a:solidFill>
                  <a:srgbClr val="0070C0"/>
                </a:solidFill>
              </a:rPr>
              <a:t>Note: shotguns are outdated. Patrol rifles and ballistic vests is the new standard for responding to active shooter incidents. </a:t>
            </a:r>
          </a:p>
        </p:txBody>
      </p:sp>
    </p:spTree>
    <p:extLst>
      <p:ext uri="{BB962C8B-B14F-4D97-AF65-F5344CB8AC3E}">
        <p14:creationId xmlns:p14="http://schemas.microsoft.com/office/powerpoint/2010/main" val="80161674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E49F74-A31F-154A-8EC9-496B71F906FE}"/>
              </a:ext>
            </a:extLst>
          </p:cNvPr>
          <p:cNvSpPr>
            <a:spLocks noGrp="1"/>
          </p:cNvSpPr>
          <p:nvPr>
            <p:ph type="title"/>
          </p:nvPr>
        </p:nvSpPr>
        <p:spPr/>
        <p:txBody>
          <a:bodyPr/>
          <a:lstStyle/>
          <a:p>
            <a:r>
              <a:rPr lang="en-US" dirty="0"/>
              <a:t>Caucus:</a:t>
            </a:r>
          </a:p>
        </p:txBody>
      </p:sp>
      <p:sp>
        <p:nvSpPr>
          <p:cNvPr id="3" name="Content Placeholder 2">
            <a:extLst>
              <a:ext uri="{FF2B5EF4-FFF2-40B4-BE49-F238E27FC236}">
                <a16:creationId xmlns:a16="http://schemas.microsoft.com/office/drawing/2014/main" id="{41C6F06E-C428-3B48-A8BC-7744DA769A44}"/>
              </a:ext>
            </a:extLst>
          </p:cNvPr>
          <p:cNvSpPr>
            <a:spLocks noGrp="1"/>
          </p:cNvSpPr>
          <p:nvPr>
            <p:ph idx="1"/>
          </p:nvPr>
        </p:nvSpPr>
        <p:spPr/>
        <p:txBody>
          <a:bodyPr/>
          <a:lstStyle/>
          <a:p>
            <a:r>
              <a:rPr lang="en-US" dirty="0"/>
              <a:t>A caucus is a private meeting of each negotiation team. </a:t>
            </a:r>
          </a:p>
          <a:p>
            <a:r>
              <a:rPr lang="en-US" dirty="0"/>
              <a:t>Caucusing is usually done during negotiation meetings; when each group moves to separate rooms so they can talk privately with the intent of returning to the table. </a:t>
            </a:r>
          </a:p>
          <a:p>
            <a:r>
              <a:rPr lang="en-US" dirty="0"/>
              <a:t>Other times, the meeting is ended to allow for a more thorough analysis or discussion of a proposal. </a:t>
            </a:r>
          </a:p>
          <a:p>
            <a:r>
              <a:rPr lang="en-US" dirty="0"/>
              <a:t>This is where counter proposals or outright rejections are discussed and decided.</a:t>
            </a:r>
          </a:p>
        </p:txBody>
      </p:sp>
    </p:spTree>
    <p:extLst>
      <p:ext uri="{BB962C8B-B14F-4D97-AF65-F5344CB8AC3E}">
        <p14:creationId xmlns:p14="http://schemas.microsoft.com/office/powerpoint/2010/main" val="42447621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36A985-1A7C-6642-9A64-E75216A75EC1}"/>
              </a:ext>
            </a:extLst>
          </p:cNvPr>
          <p:cNvSpPr>
            <a:spLocks noGrp="1"/>
          </p:cNvSpPr>
          <p:nvPr>
            <p:ph type="title"/>
          </p:nvPr>
        </p:nvSpPr>
        <p:spPr/>
        <p:txBody>
          <a:bodyPr/>
          <a:lstStyle/>
          <a:p>
            <a:r>
              <a:rPr lang="en-US" dirty="0"/>
              <a:t>Counterproposals:</a:t>
            </a:r>
          </a:p>
        </p:txBody>
      </p:sp>
      <p:sp>
        <p:nvSpPr>
          <p:cNvPr id="3" name="Content Placeholder 2">
            <a:extLst>
              <a:ext uri="{FF2B5EF4-FFF2-40B4-BE49-F238E27FC236}">
                <a16:creationId xmlns:a16="http://schemas.microsoft.com/office/drawing/2014/main" id="{2A224416-F06B-6345-9A91-1A4D4C42B830}"/>
              </a:ext>
            </a:extLst>
          </p:cNvPr>
          <p:cNvSpPr>
            <a:spLocks noGrp="1"/>
          </p:cNvSpPr>
          <p:nvPr>
            <p:ph idx="1"/>
          </p:nvPr>
        </p:nvSpPr>
        <p:spPr/>
        <p:txBody>
          <a:bodyPr/>
          <a:lstStyle/>
          <a:p>
            <a:r>
              <a:rPr lang="en-US" dirty="0"/>
              <a:t>A counterproposal is a direct response to a proposal.</a:t>
            </a:r>
          </a:p>
          <a:p>
            <a:r>
              <a:rPr lang="en-US" dirty="0"/>
              <a:t>Again, these should be done in “redline” format so changes can easily be seen. </a:t>
            </a:r>
          </a:p>
          <a:p>
            <a:pPr lvl="1"/>
            <a:r>
              <a:rPr lang="en-US" dirty="0"/>
              <a:t>Example: All motor patrol officers shall carry the Town supplied </a:t>
            </a:r>
            <a:r>
              <a:rPr lang="en-US" strike="sngStrike" dirty="0"/>
              <a:t>shotgun</a:t>
            </a:r>
            <a:r>
              <a:rPr lang="en-US" dirty="0"/>
              <a:t> </a:t>
            </a:r>
            <a:r>
              <a:rPr lang="en-US" u="sng" dirty="0">
                <a:solidFill>
                  <a:srgbClr val="FF0000"/>
                </a:solidFill>
              </a:rPr>
              <a:t>patrol rifle </a:t>
            </a:r>
            <a:r>
              <a:rPr lang="en-US" u="sng" strike="sngStrike" dirty="0">
                <a:solidFill>
                  <a:srgbClr val="FF0000"/>
                </a:solidFill>
              </a:rPr>
              <a:t>and ballistic vest</a:t>
            </a:r>
            <a:r>
              <a:rPr lang="en-US" dirty="0"/>
              <a:t> in patrol cars. </a:t>
            </a:r>
          </a:p>
          <a:p>
            <a:pPr lvl="1"/>
            <a:r>
              <a:rPr lang="en-US" dirty="0">
                <a:solidFill>
                  <a:srgbClr val="00B050"/>
                </a:solidFill>
              </a:rPr>
              <a:t>Note: We agree that each car should have a patrol rifle, but we cannot afford to equip every car with a rifle and a ballistic vest.</a:t>
            </a:r>
            <a:r>
              <a:rPr lang="en-US" dirty="0"/>
              <a:t> </a:t>
            </a:r>
          </a:p>
        </p:txBody>
      </p:sp>
    </p:spTree>
    <p:extLst>
      <p:ext uri="{BB962C8B-B14F-4D97-AF65-F5344CB8AC3E}">
        <p14:creationId xmlns:p14="http://schemas.microsoft.com/office/powerpoint/2010/main" val="98266828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D25FC7-CFB2-B64C-BEE9-1354AD7528B7}"/>
              </a:ext>
            </a:extLst>
          </p:cNvPr>
          <p:cNvSpPr>
            <a:spLocks noGrp="1"/>
          </p:cNvSpPr>
          <p:nvPr>
            <p:ph type="title"/>
          </p:nvPr>
        </p:nvSpPr>
        <p:spPr/>
        <p:txBody>
          <a:bodyPr/>
          <a:lstStyle/>
          <a:p>
            <a:r>
              <a:rPr lang="en-US" dirty="0"/>
              <a:t>The negotiation:</a:t>
            </a:r>
          </a:p>
        </p:txBody>
      </p:sp>
      <p:sp>
        <p:nvSpPr>
          <p:cNvPr id="3" name="Content Placeholder 2">
            <a:extLst>
              <a:ext uri="{FF2B5EF4-FFF2-40B4-BE49-F238E27FC236}">
                <a16:creationId xmlns:a16="http://schemas.microsoft.com/office/drawing/2014/main" id="{13D37A90-B748-C644-930A-65AC88D9C05B}"/>
              </a:ext>
            </a:extLst>
          </p:cNvPr>
          <p:cNvSpPr>
            <a:spLocks noGrp="1"/>
          </p:cNvSpPr>
          <p:nvPr>
            <p:ph idx="1"/>
          </p:nvPr>
        </p:nvSpPr>
        <p:spPr/>
        <p:txBody>
          <a:bodyPr>
            <a:normAutofit fontScale="92500" lnSpcReduction="10000"/>
          </a:bodyPr>
          <a:lstStyle/>
          <a:p>
            <a:r>
              <a:rPr lang="en-US" dirty="0"/>
              <a:t>Once proposals and counter proposals have been exchanged, the discussions can start. </a:t>
            </a:r>
          </a:p>
          <a:p>
            <a:r>
              <a:rPr lang="en-US" dirty="0"/>
              <a:t>In the last example, the Union wants to add rifles AND vests to EVERY car. The Town’s claim is that they can only afford to buy the rifles, not the vests. </a:t>
            </a:r>
          </a:p>
          <a:p>
            <a:r>
              <a:rPr lang="en-US" dirty="0"/>
              <a:t>How do we come to an agreement on this? </a:t>
            </a:r>
          </a:p>
          <a:p>
            <a:r>
              <a:rPr lang="en-US" dirty="0"/>
              <a:t>Compromise: How about buying enough rifles and vests to outfit half the cars? This way, the cars in use at any given time can be equipped with the right tools with the potential for spares to be kept at the station for additional responses as needed. Next year, outfit the rest of the cars. </a:t>
            </a:r>
          </a:p>
          <a:p>
            <a:r>
              <a:rPr lang="en-US" dirty="0"/>
              <a:t>This somewhat meets both interests in a fair and practical way. </a:t>
            </a:r>
          </a:p>
        </p:txBody>
      </p:sp>
    </p:spTree>
    <p:extLst>
      <p:ext uri="{BB962C8B-B14F-4D97-AF65-F5344CB8AC3E}">
        <p14:creationId xmlns:p14="http://schemas.microsoft.com/office/powerpoint/2010/main" val="124669106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E52A44-3B1A-4142-A289-0F7047F7B5D2}"/>
              </a:ext>
            </a:extLst>
          </p:cNvPr>
          <p:cNvSpPr>
            <a:spLocks noGrp="1"/>
          </p:cNvSpPr>
          <p:nvPr>
            <p:ph type="title"/>
          </p:nvPr>
        </p:nvSpPr>
        <p:spPr/>
        <p:txBody>
          <a:bodyPr/>
          <a:lstStyle/>
          <a:p>
            <a:r>
              <a:rPr lang="en-US" dirty="0"/>
              <a:t>Compromise:</a:t>
            </a:r>
          </a:p>
        </p:txBody>
      </p:sp>
      <p:sp>
        <p:nvSpPr>
          <p:cNvPr id="3" name="Content Placeholder 2">
            <a:extLst>
              <a:ext uri="{FF2B5EF4-FFF2-40B4-BE49-F238E27FC236}">
                <a16:creationId xmlns:a16="http://schemas.microsoft.com/office/drawing/2014/main" id="{93D7FEAC-C15C-104D-A4A9-E3ED8D66092C}"/>
              </a:ext>
            </a:extLst>
          </p:cNvPr>
          <p:cNvSpPr>
            <a:spLocks noGrp="1"/>
          </p:cNvSpPr>
          <p:nvPr>
            <p:ph idx="1"/>
          </p:nvPr>
        </p:nvSpPr>
        <p:spPr/>
        <p:txBody>
          <a:bodyPr/>
          <a:lstStyle/>
          <a:p>
            <a:r>
              <a:rPr lang="en-US" dirty="0"/>
              <a:t>These discussions, as outlined and demonstrated in the previous slide, will take place over each issue. </a:t>
            </a:r>
          </a:p>
          <a:p>
            <a:r>
              <a:rPr lang="en-US" dirty="0"/>
              <a:t>Horse trading: Agreeing to accept a proposal from the other side while agreeing to withdraw one of your own, or vice versa. </a:t>
            </a:r>
          </a:p>
          <a:p>
            <a:r>
              <a:rPr lang="en-US" dirty="0"/>
              <a:t>Remember, negotiations are about compromise and give and take. </a:t>
            </a:r>
          </a:p>
        </p:txBody>
      </p:sp>
    </p:spTree>
    <p:extLst>
      <p:ext uri="{BB962C8B-B14F-4D97-AF65-F5344CB8AC3E}">
        <p14:creationId xmlns:p14="http://schemas.microsoft.com/office/powerpoint/2010/main" val="329131277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316897-6BCC-4B4D-8384-6E16F3D0867A}"/>
              </a:ext>
            </a:extLst>
          </p:cNvPr>
          <p:cNvSpPr>
            <a:spLocks noGrp="1"/>
          </p:cNvSpPr>
          <p:nvPr>
            <p:ph type="title"/>
          </p:nvPr>
        </p:nvSpPr>
        <p:spPr/>
        <p:txBody>
          <a:bodyPr/>
          <a:lstStyle/>
          <a:p>
            <a:r>
              <a:rPr lang="en-US" dirty="0"/>
              <a:t>What if an issue is very important and we do not want to compromise? </a:t>
            </a:r>
          </a:p>
        </p:txBody>
      </p:sp>
      <p:sp>
        <p:nvSpPr>
          <p:cNvPr id="3" name="Content Placeholder 2">
            <a:extLst>
              <a:ext uri="{FF2B5EF4-FFF2-40B4-BE49-F238E27FC236}">
                <a16:creationId xmlns:a16="http://schemas.microsoft.com/office/drawing/2014/main" id="{2CF92EA7-869B-D246-9DC7-C31140E4C871}"/>
              </a:ext>
            </a:extLst>
          </p:cNvPr>
          <p:cNvSpPr>
            <a:spLocks noGrp="1"/>
          </p:cNvSpPr>
          <p:nvPr>
            <p:ph idx="1"/>
          </p:nvPr>
        </p:nvSpPr>
        <p:spPr/>
        <p:txBody>
          <a:bodyPr>
            <a:normAutofit fontScale="92500" lnSpcReduction="20000"/>
          </a:bodyPr>
          <a:lstStyle/>
          <a:p>
            <a:r>
              <a:rPr lang="en-US" dirty="0"/>
              <a:t>Then don’t. There are times when both sides will dig their heels in on an issue and not want to move. </a:t>
            </a:r>
          </a:p>
          <a:p>
            <a:r>
              <a:rPr lang="en-US" dirty="0"/>
              <a:t>In this case, it’s helpful top avoid “positions” and take a more constructive “interest based” approach. </a:t>
            </a:r>
          </a:p>
          <a:p>
            <a:r>
              <a:rPr lang="en-US" dirty="0"/>
              <a:t>Example: Union wants a 4% raise; Town will only offer a 1% raise. </a:t>
            </a:r>
          </a:p>
          <a:p>
            <a:r>
              <a:rPr lang="en-US" dirty="0"/>
              <a:t>Positional bargaining says, “our position is that we get a 4% raise and nothing less.”</a:t>
            </a:r>
          </a:p>
          <a:p>
            <a:r>
              <a:rPr lang="en-US" dirty="0"/>
              <a:t>Interest based bargaining says, “we need to put more money in our pockets, how do we do that?”</a:t>
            </a:r>
          </a:p>
          <a:p>
            <a:r>
              <a:rPr lang="en-US" dirty="0"/>
              <a:t>The answer, think outside the box. </a:t>
            </a:r>
          </a:p>
        </p:txBody>
      </p:sp>
    </p:spTree>
    <p:extLst>
      <p:ext uri="{BB962C8B-B14F-4D97-AF65-F5344CB8AC3E}">
        <p14:creationId xmlns:p14="http://schemas.microsoft.com/office/powerpoint/2010/main" val="19323402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4817ED-A05C-F44A-B276-704762394612}"/>
              </a:ext>
            </a:extLst>
          </p:cNvPr>
          <p:cNvSpPr>
            <a:spLocks noGrp="1"/>
          </p:cNvSpPr>
          <p:nvPr>
            <p:ph type="title"/>
          </p:nvPr>
        </p:nvSpPr>
        <p:spPr/>
        <p:txBody>
          <a:bodyPr/>
          <a:lstStyle/>
          <a:p>
            <a:r>
              <a:rPr lang="en-US" dirty="0"/>
              <a:t>What is collective bargaining?</a:t>
            </a:r>
          </a:p>
        </p:txBody>
      </p:sp>
      <p:sp>
        <p:nvSpPr>
          <p:cNvPr id="3" name="Content Placeholder 2">
            <a:extLst>
              <a:ext uri="{FF2B5EF4-FFF2-40B4-BE49-F238E27FC236}">
                <a16:creationId xmlns:a16="http://schemas.microsoft.com/office/drawing/2014/main" id="{3220E9FB-C609-6B4A-8D19-9D7DC4D3689E}"/>
              </a:ext>
            </a:extLst>
          </p:cNvPr>
          <p:cNvSpPr>
            <a:spLocks noGrp="1"/>
          </p:cNvSpPr>
          <p:nvPr>
            <p:ph idx="1"/>
          </p:nvPr>
        </p:nvSpPr>
        <p:spPr/>
        <p:txBody>
          <a:bodyPr/>
          <a:lstStyle/>
          <a:p>
            <a:r>
              <a:rPr lang="en-US" dirty="0"/>
              <a:t>Collective Bargaining is the procedure of of making collective agreements between an employer and accredited representative of Union employees concerning wages, hours, and other conditions of Employment, and requires that parties deal with each other with open and fair minds and sincerely endeavor to overcome obstacles existing between them to the end that employment relations may be stabilized and obstruction to free flow of commerce prevented. NLRA §8(5), 29 U.S.C. §158(5). </a:t>
            </a:r>
          </a:p>
          <a:p>
            <a:r>
              <a:rPr lang="en-US" dirty="0"/>
              <a:t>A Collective Bargaining Agreement is an agreement between an employer and a labor union which regulates terms and conditions of employment. </a:t>
            </a:r>
          </a:p>
        </p:txBody>
      </p:sp>
    </p:spTree>
    <p:extLst>
      <p:ext uri="{BB962C8B-B14F-4D97-AF65-F5344CB8AC3E}">
        <p14:creationId xmlns:p14="http://schemas.microsoft.com/office/powerpoint/2010/main" val="99719697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458BB0-5B14-5C49-9C5C-18F2B0E8CCAF}"/>
              </a:ext>
            </a:extLst>
          </p:cNvPr>
          <p:cNvSpPr>
            <a:spLocks noGrp="1"/>
          </p:cNvSpPr>
          <p:nvPr>
            <p:ph type="title"/>
          </p:nvPr>
        </p:nvSpPr>
        <p:spPr/>
        <p:txBody>
          <a:bodyPr/>
          <a:lstStyle/>
          <a:p>
            <a:r>
              <a:rPr lang="en-US" dirty="0"/>
              <a:t>Interest based bargaining </a:t>
            </a:r>
          </a:p>
        </p:txBody>
      </p:sp>
      <p:sp>
        <p:nvSpPr>
          <p:cNvPr id="3" name="Content Placeholder 2">
            <a:extLst>
              <a:ext uri="{FF2B5EF4-FFF2-40B4-BE49-F238E27FC236}">
                <a16:creationId xmlns:a16="http://schemas.microsoft.com/office/drawing/2014/main" id="{3985FFA5-2484-0A45-B66F-A900CD53DC18}"/>
              </a:ext>
            </a:extLst>
          </p:cNvPr>
          <p:cNvSpPr>
            <a:spLocks noGrp="1"/>
          </p:cNvSpPr>
          <p:nvPr>
            <p:ph idx="1"/>
          </p:nvPr>
        </p:nvSpPr>
        <p:spPr/>
        <p:txBody>
          <a:bodyPr/>
          <a:lstStyle/>
          <a:p>
            <a:r>
              <a:rPr lang="en-US" dirty="0"/>
              <a:t>Many of the decisions on finances are driven by political needs. The legislative body that must approve contracts are concerned about wages, healthcare, and retirement costs. Those are the big-ticket political issues. </a:t>
            </a:r>
          </a:p>
          <a:p>
            <a:r>
              <a:rPr lang="en-US" dirty="0"/>
              <a:t>If you accepted a 2% raise, with an increase in longevity, and cleaning and clothing allowance, you might be able to meet the interest of putting more money in your pocket but avoid looking weak by coming </a:t>
            </a:r>
            <a:r>
              <a:rPr lang="en-US"/>
              <a:t>off your </a:t>
            </a:r>
            <a:r>
              <a:rPr lang="en-US" dirty="0"/>
              <a:t>“position.” </a:t>
            </a:r>
          </a:p>
        </p:txBody>
      </p:sp>
    </p:spTree>
    <p:extLst>
      <p:ext uri="{BB962C8B-B14F-4D97-AF65-F5344CB8AC3E}">
        <p14:creationId xmlns:p14="http://schemas.microsoft.com/office/powerpoint/2010/main" val="277892730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FA9BDE-9710-8343-96C6-35A27F7EDE5E}"/>
              </a:ext>
            </a:extLst>
          </p:cNvPr>
          <p:cNvSpPr>
            <a:spLocks noGrp="1"/>
          </p:cNvSpPr>
          <p:nvPr>
            <p:ph type="title"/>
          </p:nvPr>
        </p:nvSpPr>
        <p:spPr/>
        <p:txBody>
          <a:bodyPr/>
          <a:lstStyle/>
          <a:p>
            <a:r>
              <a:rPr lang="en-US" dirty="0"/>
              <a:t>Once an agreement is reached:</a:t>
            </a:r>
          </a:p>
        </p:txBody>
      </p:sp>
      <p:sp>
        <p:nvSpPr>
          <p:cNvPr id="3" name="Content Placeholder 2">
            <a:extLst>
              <a:ext uri="{FF2B5EF4-FFF2-40B4-BE49-F238E27FC236}">
                <a16:creationId xmlns:a16="http://schemas.microsoft.com/office/drawing/2014/main" id="{4A823651-924C-D44A-9650-646B6EF4F0B3}"/>
              </a:ext>
            </a:extLst>
          </p:cNvPr>
          <p:cNvSpPr>
            <a:spLocks noGrp="1"/>
          </p:cNvSpPr>
          <p:nvPr>
            <p:ph idx="1"/>
          </p:nvPr>
        </p:nvSpPr>
        <p:spPr/>
        <p:txBody>
          <a:bodyPr>
            <a:normAutofit fontScale="85000" lnSpcReduction="20000"/>
          </a:bodyPr>
          <a:lstStyle/>
          <a:p>
            <a:r>
              <a:rPr lang="en-US" dirty="0"/>
              <a:t>Once an agreement on all the issues is reached at the table, a “tentative agreement” (TA) is drawn up. </a:t>
            </a:r>
          </a:p>
          <a:p>
            <a:r>
              <a:rPr lang="en-US" dirty="0"/>
              <a:t>The negotiating committee must read the TA thoroughly to make sure it’s accurate. </a:t>
            </a:r>
          </a:p>
          <a:p>
            <a:r>
              <a:rPr lang="en-US" dirty="0"/>
              <a:t>After the TA is reviewed, a general Union meeting is held. The contract is presented and voted on by the entire Union body. This is known as ratification. </a:t>
            </a:r>
          </a:p>
          <a:p>
            <a:pPr lvl="1"/>
            <a:r>
              <a:rPr lang="en-US" dirty="0"/>
              <a:t>All members of the negotiating committee must advocate for the contract and vote YES. Otherwise, it can be considered bad faith bargaining. </a:t>
            </a:r>
          </a:p>
          <a:p>
            <a:r>
              <a:rPr lang="en-US" dirty="0"/>
              <a:t>Remember, the Union body is voting on the entire contract as a whole. They cannot reject one or more individual changes. </a:t>
            </a:r>
          </a:p>
          <a:p>
            <a:r>
              <a:rPr lang="en-US" dirty="0"/>
              <a:t>The Town’s legislative body also must ratify the TA. </a:t>
            </a:r>
          </a:p>
          <a:p>
            <a:r>
              <a:rPr lang="en-US" dirty="0"/>
              <a:t>Once the TA is ratified by both sides, the agreement is signed and implemented. </a:t>
            </a:r>
          </a:p>
        </p:txBody>
      </p:sp>
    </p:spTree>
    <p:extLst>
      <p:ext uri="{BB962C8B-B14F-4D97-AF65-F5344CB8AC3E}">
        <p14:creationId xmlns:p14="http://schemas.microsoft.com/office/powerpoint/2010/main" val="368585481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8172BF-4323-A744-BACF-9645BC6EEA99}"/>
              </a:ext>
            </a:extLst>
          </p:cNvPr>
          <p:cNvSpPr>
            <a:spLocks noGrp="1"/>
          </p:cNvSpPr>
          <p:nvPr>
            <p:ph type="title"/>
          </p:nvPr>
        </p:nvSpPr>
        <p:spPr/>
        <p:txBody>
          <a:bodyPr/>
          <a:lstStyle/>
          <a:p>
            <a:r>
              <a:rPr lang="en-US" dirty="0"/>
              <a:t>What if we cannot agree? </a:t>
            </a:r>
          </a:p>
        </p:txBody>
      </p:sp>
      <p:sp>
        <p:nvSpPr>
          <p:cNvPr id="3" name="Content Placeholder 2">
            <a:extLst>
              <a:ext uri="{FF2B5EF4-FFF2-40B4-BE49-F238E27FC236}">
                <a16:creationId xmlns:a16="http://schemas.microsoft.com/office/drawing/2014/main" id="{24E1936B-A41C-E94C-BC2B-099220601E98}"/>
              </a:ext>
            </a:extLst>
          </p:cNvPr>
          <p:cNvSpPr>
            <a:spLocks noGrp="1"/>
          </p:cNvSpPr>
          <p:nvPr>
            <p:ph idx="1"/>
          </p:nvPr>
        </p:nvSpPr>
        <p:spPr/>
        <p:txBody>
          <a:bodyPr>
            <a:normAutofit lnSpcReduction="10000"/>
          </a:bodyPr>
          <a:lstStyle/>
          <a:p>
            <a:r>
              <a:rPr lang="en-US" dirty="0"/>
              <a:t>If you cannot agree on an issue, and neither side is willing to compromise, you have reached impasse. </a:t>
            </a:r>
          </a:p>
          <a:p>
            <a:r>
              <a:rPr lang="en-US" dirty="0"/>
              <a:t>Impasse is a situation in which no progress is possible, especially because of disagreement. This is a true deadlock.</a:t>
            </a:r>
          </a:p>
          <a:p>
            <a:r>
              <a:rPr lang="en-US" dirty="0"/>
              <a:t>Impasses may be settled informally through conversations with political leaders or using a professional. </a:t>
            </a:r>
          </a:p>
          <a:p>
            <a:r>
              <a:rPr lang="en-US" dirty="0"/>
              <a:t>Mediation </a:t>
            </a:r>
          </a:p>
          <a:p>
            <a:r>
              <a:rPr lang="en-US" dirty="0"/>
              <a:t>Interest Arbitration </a:t>
            </a:r>
          </a:p>
        </p:txBody>
      </p:sp>
    </p:spTree>
    <p:extLst>
      <p:ext uri="{BB962C8B-B14F-4D97-AF65-F5344CB8AC3E}">
        <p14:creationId xmlns:p14="http://schemas.microsoft.com/office/powerpoint/2010/main" val="20943733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3EA808-B658-744B-BA40-DC7BA21B3BEA}"/>
              </a:ext>
            </a:extLst>
          </p:cNvPr>
          <p:cNvSpPr>
            <a:spLocks noGrp="1"/>
          </p:cNvSpPr>
          <p:nvPr>
            <p:ph type="title"/>
          </p:nvPr>
        </p:nvSpPr>
        <p:spPr/>
        <p:txBody>
          <a:bodyPr/>
          <a:lstStyle/>
          <a:p>
            <a:r>
              <a:rPr lang="en-US" dirty="0"/>
              <a:t>Mediation:</a:t>
            </a:r>
          </a:p>
        </p:txBody>
      </p:sp>
      <p:sp>
        <p:nvSpPr>
          <p:cNvPr id="3" name="Content Placeholder 2">
            <a:extLst>
              <a:ext uri="{FF2B5EF4-FFF2-40B4-BE49-F238E27FC236}">
                <a16:creationId xmlns:a16="http://schemas.microsoft.com/office/drawing/2014/main" id="{0372849A-6564-1F44-ACF3-E49A6E57F511}"/>
              </a:ext>
            </a:extLst>
          </p:cNvPr>
          <p:cNvSpPr>
            <a:spLocks noGrp="1"/>
          </p:cNvSpPr>
          <p:nvPr>
            <p:ph idx="1"/>
          </p:nvPr>
        </p:nvSpPr>
        <p:spPr/>
        <p:txBody>
          <a:bodyPr>
            <a:normAutofit fontScale="85000" lnSpcReduction="10000"/>
          </a:bodyPr>
          <a:lstStyle/>
          <a:p>
            <a:r>
              <a:rPr lang="en-US" dirty="0"/>
              <a:t>Mediation is done through SBMA and is voluntarily. Mediation is not binding, unless an agreement is reached. </a:t>
            </a:r>
          </a:p>
          <a:p>
            <a:r>
              <a:rPr lang="en-US" dirty="0"/>
              <a:t>A mediator does not have the power to impose a contract that one or both sides do not want. </a:t>
            </a:r>
          </a:p>
          <a:p>
            <a:r>
              <a:rPr lang="en-US" dirty="0"/>
              <a:t>The mediator’s job is to listen to each side’s argument on the issue and help them overcome differences. </a:t>
            </a:r>
          </a:p>
          <a:p>
            <a:r>
              <a:rPr lang="en-US" dirty="0"/>
              <a:t>This is often done by looking at the strengths and weaknesses of each argument and balancing that against their likelihood of success in arbitration. </a:t>
            </a:r>
          </a:p>
          <a:p>
            <a:r>
              <a:rPr lang="en-US" dirty="0"/>
              <a:t>Mediation is much cheaper and less demanding on both sides. </a:t>
            </a:r>
          </a:p>
          <a:p>
            <a:r>
              <a:rPr lang="en-US" dirty="0"/>
              <a:t>Again, mediation is not mandatory; both sides must mutually agree to mediation. </a:t>
            </a:r>
          </a:p>
        </p:txBody>
      </p:sp>
    </p:spTree>
    <p:extLst>
      <p:ext uri="{BB962C8B-B14F-4D97-AF65-F5344CB8AC3E}">
        <p14:creationId xmlns:p14="http://schemas.microsoft.com/office/powerpoint/2010/main" val="281763879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676673-3C28-4A46-819F-685736688C11}"/>
              </a:ext>
            </a:extLst>
          </p:cNvPr>
          <p:cNvSpPr>
            <a:spLocks noGrp="1"/>
          </p:cNvSpPr>
          <p:nvPr>
            <p:ph type="title"/>
          </p:nvPr>
        </p:nvSpPr>
        <p:spPr/>
        <p:txBody>
          <a:bodyPr/>
          <a:lstStyle/>
          <a:p>
            <a:r>
              <a:rPr lang="en-US" dirty="0"/>
              <a:t>Interest Arbitration:</a:t>
            </a:r>
          </a:p>
        </p:txBody>
      </p:sp>
      <p:sp>
        <p:nvSpPr>
          <p:cNvPr id="3" name="Content Placeholder 2">
            <a:extLst>
              <a:ext uri="{FF2B5EF4-FFF2-40B4-BE49-F238E27FC236}">
                <a16:creationId xmlns:a16="http://schemas.microsoft.com/office/drawing/2014/main" id="{F28712C7-8EF8-7549-AD6F-2DF336C8B64D}"/>
              </a:ext>
            </a:extLst>
          </p:cNvPr>
          <p:cNvSpPr>
            <a:spLocks noGrp="1"/>
          </p:cNvSpPr>
          <p:nvPr>
            <p:ph idx="1"/>
          </p:nvPr>
        </p:nvSpPr>
        <p:spPr/>
        <p:txBody>
          <a:bodyPr/>
          <a:lstStyle/>
          <a:p>
            <a:r>
              <a:rPr lang="en-US" dirty="0"/>
              <a:t>Also referred to as binding arbitration, but this is a misnomer. </a:t>
            </a:r>
          </a:p>
          <a:p>
            <a:pPr lvl="1"/>
            <a:r>
              <a:rPr lang="en-US" dirty="0"/>
              <a:t>Interest arbitration is not always “binding.” </a:t>
            </a:r>
          </a:p>
          <a:p>
            <a:r>
              <a:rPr lang="en-US" dirty="0"/>
              <a:t>Interest arbitration is basically a trial put on by both sides. </a:t>
            </a:r>
          </a:p>
          <a:p>
            <a:r>
              <a:rPr lang="en-US" dirty="0"/>
              <a:t>SBMA will convene a panel of three arbitrators. </a:t>
            </a:r>
          </a:p>
          <a:p>
            <a:pPr lvl="1"/>
            <a:r>
              <a:rPr lang="en-US" dirty="0"/>
              <a:t>Union representative</a:t>
            </a:r>
          </a:p>
          <a:p>
            <a:pPr lvl="1"/>
            <a:r>
              <a:rPr lang="en-US" dirty="0"/>
              <a:t>Management representative </a:t>
            </a:r>
          </a:p>
          <a:p>
            <a:pPr lvl="1"/>
            <a:r>
              <a:rPr lang="en-US" dirty="0"/>
              <a:t>Neutral/ Chair</a:t>
            </a:r>
          </a:p>
        </p:txBody>
      </p:sp>
    </p:spTree>
    <p:extLst>
      <p:ext uri="{BB962C8B-B14F-4D97-AF65-F5344CB8AC3E}">
        <p14:creationId xmlns:p14="http://schemas.microsoft.com/office/powerpoint/2010/main" val="377935294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0C2E26-C1E8-4F4C-A15D-54E71442F43C}"/>
              </a:ext>
            </a:extLst>
          </p:cNvPr>
          <p:cNvSpPr>
            <a:spLocks noGrp="1"/>
          </p:cNvSpPr>
          <p:nvPr>
            <p:ph type="title"/>
          </p:nvPr>
        </p:nvSpPr>
        <p:spPr/>
        <p:txBody>
          <a:bodyPr/>
          <a:lstStyle/>
          <a:p>
            <a:r>
              <a:rPr lang="en-US" dirty="0"/>
              <a:t>Interest Arbitration:</a:t>
            </a:r>
          </a:p>
        </p:txBody>
      </p:sp>
      <p:sp>
        <p:nvSpPr>
          <p:cNvPr id="3" name="Content Placeholder 2">
            <a:extLst>
              <a:ext uri="{FF2B5EF4-FFF2-40B4-BE49-F238E27FC236}">
                <a16:creationId xmlns:a16="http://schemas.microsoft.com/office/drawing/2014/main" id="{5528A1CB-B131-A14E-A574-09BF0E02E18E}"/>
              </a:ext>
            </a:extLst>
          </p:cNvPr>
          <p:cNvSpPr>
            <a:spLocks noGrp="1"/>
          </p:cNvSpPr>
          <p:nvPr>
            <p:ph idx="1"/>
          </p:nvPr>
        </p:nvSpPr>
        <p:spPr/>
        <p:txBody>
          <a:bodyPr>
            <a:normAutofit fontScale="92500" lnSpcReduction="10000"/>
          </a:bodyPr>
          <a:lstStyle/>
          <a:p>
            <a:r>
              <a:rPr lang="en-US" dirty="0"/>
              <a:t>Both sides present evidence on why a proposal should be granted or rejected</a:t>
            </a:r>
          </a:p>
          <a:p>
            <a:r>
              <a:rPr lang="en-US" dirty="0"/>
              <a:t>Witnesses may be called, and evidence submitted</a:t>
            </a:r>
          </a:p>
          <a:p>
            <a:r>
              <a:rPr lang="en-US" dirty="0"/>
              <a:t>Legal briefs are written after the hearings</a:t>
            </a:r>
          </a:p>
          <a:p>
            <a:r>
              <a:rPr lang="en-US" dirty="0"/>
              <a:t>The panel of three arbitrators meet after the hearings and discuss each issue. </a:t>
            </a:r>
          </a:p>
          <a:p>
            <a:r>
              <a:rPr lang="en-US" dirty="0"/>
              <a:t>The panel, by majority vote, will implement the proposals based on the evidence presented. </a:t>
            </a:r>
          </a:p>
          <a:p>
            <a:r>
              <a:rPr lang="en-US" dirty="0"/>
              <a:t>The result is a contract that is binding on the Union but must be ratified by the Town. If the Town rejects the arbitration award, a new panel is convened, and the process starts over. The second decision is  binding on the Union and the Town. </a:t>
            </a:r>
          </a:p>
        </p:txBody>
      </p:sp>
    </p:spTree>
    <p:extLst>
      <p:ext uri="{BB962C8B-B14F-4D97-AF65-F5344CB8AC3E}">
        <p14:creationId xmlns:p14="http://schemas.microsoft.com/office/powerpoint/2010/main" val="76872179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AD80DB-7BAE-3D47-A450-3EFA448E5472}"/>
              </a:ext>
            </a:extLst>
          </p:cNvPr>
          <p:cNvSpPr>
            <a:spLocks noGrp="1"/>
          </p:cNvSpPr>
          <p:nvPr>
            <p:ph type="title"/>
          </p:nvPr>
        </p:nvSpPr>
        <p:spPr/>
        <p:txBody>
          <a:bodyPr/>
          <a:lstStyle/>
          <a:p>
            <a:r>
              <a:rPr lang="en-US" dirty="0"/>
              <a:t>Negotiating health insurance</a:t>
            </a:r>
          </a:p>
        </p:txBody>
      </p:sp>
      <p:sp>
        <p:nvSpPr>
          <p:cNvPr id="3" name="Content Placeholder 2">
            <a:extLst>
              <a:ext uri="{FF2B5EF4-FFF2-40B4-BE49-F238E27FC236}">
                <a16:creationId xmlns:a16="http://schemas.microsoft.com/office/drawing/2014/main" id="{57C0BF0C-CF89-4A40-BFE8-B31C27588A1F}"/>
              </a:ext>
            </a:extLst>
          </p:cNvPr>
          <p:cNvSpPr>
            <a:spLocks noGrp="1"/>
          </p:cNvSpPr>
          <p:nvPr>
            <p:ph idx="1"/>
          </p:nvPr>
        </p:nvSpPr>
        <p:spPr/>
        <p:txBody>
          <a:bodyPr>
            <a:noAutofit/>
          </a:bodyPr>
          <a:lstStyle/>
          <a:p>
            <a:r>
              <a:rPr lang="en-US" sz="1400" dirty="0"/>
              <a:t>Health insurance in America is changing. The costs are changing, the plan designs are changing, and, with a new democratic run administration, changes made to the Affordable Care Act by the Trump Administration, will most likely change back. </a:t>
            </a:r>
          </a:p>
          <a:p>
            <a:r>
              <a:rPr lang="en-US" sz="1400" dirty="0"/>
              <a:t>This is going to be a rapidly changing landscape as we go forward. Thoroughly research any proposals for changes in health care and, if needed, consult with an expert. </a:t>
            </a:r>
          </a:p>
          <a:p>
            <a:r>
              <a:rPr lang="en-US" sz="1400" dirty="0"/>
              <a:t>Some things to keep in mind:</a:t>
            </a:r>
          </a:p>
          <a:p>
            <a:pPr lvl="1"/>
            <a:r>
              <a:rPr lang="en-US" sz="1400" dirty="0"/>
              <a:t>Plan design- PPO vs. HDHP (HSA plans)</a:t>
            </a:r>
          </a:p>
          <a:p>
            <a:pPr lvl="1"/>
            <a:r>
              <a:rPr lang="en-US" sz="1400" dirty="0"/>
              <a:t>Premium cost share</a:t>
            </a:r>
          </a:p>
          <a:p>
            <a:pPr lvl="1"/>
            <a:r>
              <a:rPr lang="en-US" sz="1400" dirty="0"/>
              <a:t>Deductibles </a:t>
            </a:r>
          </a:p>
          <a:p>
            <a:pPr lvl="1"/>
            <a:r>
              <a:rPr lang="en-US" sz="1400" dirty="0"/>
              <a:t>HSA contributions </a:t>
            </a:r>
          </a:p>
          <a:p>
            <a:pPr lvl="1"/>
            <a:r>
              <a:rPr lang="en-US" sz="1400" dirty="0"/>
              <a:t>Rx riders and co-pays</a:t>
            </a:r>
          </a:p>
          <a:p>
            <a:pPr lvl="1"/>
            <a:r>
              <a:rPr lang="en-US" sz="1400" dirty="0"/>
              <a:t>Cadillac Tax</a:t>
            </a:r>
          </a:p>
          <a:p>
            <a:pPr lvl="1"/>
            <a:r>
              <a:rPr lang="en-US" sz="1400" dirty="0"/>
              <a:t>Health Insurance for Retirees </a:t>
            </a:r>
          </a:p>
        </p:txBody>
      </p:sp>
    </p:spTree>
    <p:extLst>
      <p:ext uri="{BB962C8B-B14F-4D97-AF65-F5344CB8AC3E}">
        <p14:creationId xmlns:p14="http://schemas.microsoft.com/office/powerpoint/2010/main" val="140443428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B61FAC-3AC7-3749-9EBF-47D2CFA907B8}"/>
              </a:ext>
            </a:extLst>
          </p:cNvPr>
          <p:cNvSpPr>
            <a:spLocks noGrp="1"/>
          </p:cNvSpPr>
          <p:nvPr>
            <p:ph type="title"/>
          </p:nvPr>
        </p:nvSpPr>
        <p:spPr/>
        <p:txBody>
          <a:bodyPr/>
          <a:lstStyle/>
          <a:p>
            <a:r>
              <a:rPr lang="en-US" dirty="0"/>
              <a:t>Negotiating Retirement benefits </a:t>
            </a:r>
          </a:p>
        </p:txBody>
      </p:sp>
      <p:sp>
        <p:nvSpPr>
          <p:cNvPr id="3" name="Text Placeholder 2">
            <a:extLst>
              <a:ext uri="{FF2B5EF4-FFF2-40B4-BE49-F238E27FC236}">
                <a16:creationId xmlns:a16="http://schemas.microsoft.com/office/drawing/2014/main" id="{7BB545A2-5A76-7B45-8375-0711696CDEC3}"/>
              </a:ext>
            </a:extLst>
          </p:cNvPr>
          <p:cNvSpPr>
            <a:spLocks noGrp="1"/>
          </p:cNvSpPr>
          <p:nvPr>
            <p:ph type="body" idx="1"/>
          </p:nvPr>
        </p:nvSpPr>
        <p:spPr/>
        <p:txBody>
          <a:bodyPr>
            <a:normAutofit fontScale="92500" lnSpcReduction="10000"/>
          </a:bodyPr>
          <a:lstStyle/>
          <a:p>
            <a:r>
              <a:rPr lang="en-US" dirty="0"/>
              <a:t>Defined Benefits (DB) Plans</a:t>
            </a:r>
          </a:p>
          <a:p>
            <a:r>
              <a:rPr lang="en-US" dirty="0"/>
              <a:t>(Traditional pension plans)</a:t>
            </a:r>
          </a:p>
        </p:txBody>
      </p:sp>
      <p:sp>
        <p:nvSpPr>
          <p:cNvPr id="4" name="Content Placeholder 3">
            <a:extLst>
              <a:ext uri="{FF2B5EF4-FFF2-40B4-BE49-F238E27FC236}">
                <a16:creationId xmlns:a16="http://schemas.microsoft.com/office/drawing/2014/main" id="{9FC415FF-A706-544F-97C6-8F030D5366C6}"/>
              </a:ext>
            </a:extLst>
          </p:cNvPr>
          <p:cNvSpPr>
            <a:spLocks noGrp="1"/>
          </p:cNvSpPr>
          <p:nvPr>
            <p:ph sz="half" idx="2"/>
          </p:nvPr>
        </p:nvSpPr>
        <p:spPr/>
        <p:txBody>
          <a:bodyPr>
            <a:normAutofit fontScale="70000" lnSpcReduction="20000"/>
          </a:bodyPr>
          <a:lstStyle/>
          <a:p>
            <a:r>
              <a:rPr lang="en-US" dirty="0"/>
              <a:t>Many municipalities are looking to phase out pension plans in favor of DC plans</a:t>
            </a:r>
          </a:p>
          <a:p>
            <a:r>
              <a:rPr lang="en-US" dirty="0"/>
              <a:t>Many already have</a:t>
            </a:r>
          </a:p>
          <a:p>
            <a:r>
              <a:rPr lang="en-US" dirty="0"/>
              <a:t>This is a major economic issue and should be valued as such</a:t>
            </a:r>
          </a:p>
          <a:p>
            <a:r>
              <a:rPr lang="en-US" dirty="0"/>
              <a:t>Language protecting current pension participants</a:t>
            </a:r>
          </a:p>
          <a:p>
            <a:r>
              <a:rPr lang="en-US" dirty="0"/>
              <a:t>Other options such as hybrid plans</a:t>
            </a:r>
          </a:p>
        </p:txBody>
      </p:sp>
      <p:sp>
        <p:nvSpPr>
          <p:cNvPr id="5" name="Text Placeholder 4">
            <a:extLst>
              <a:ext uri="{FF2B5EF4-FFF2-40B4-BE49-F238E27FC236}">
                <a16:creationId xmlns:a16="http://schemas.microsoft.com/office/drawing/2014/main" id="{E72C677B-518E-134D-B180-04524D20BC91}"/>
              </a:ext>
            </a:extLst>
          </p:cNvPr>
          <p:cNvSpPr>
            <a:spLocks noGrp="1"/>
          </p:cNvSpPr>
          <p:nvPr>
            <p:ph type="body" sz="quarter" idx="3"/>
          </p:nvPr>
        </p:nvSpPr>
        <p:spPr/>
        <p:txBody>
          <a:bodyPr>
            <a:normAutofit fontScale="92500" lnSpcReduction="10000"/>
          </a:bodyPr>
          <a:lstStyle/>
          <a:p>
            <a:r>
              <a:rPr lang="en-US" dirty="0"/>
              <a:t>Defined Contribution (DC) Plans</a:t>
            </a:r>
          </a:p>
          <a:p>
            <a:r>
              <a:rPr lang="en-US" dirty="0"/>
              <a:t>(401k, 457, 403b, 401a)</a:t>
            </a:r>
          </a:p>
        </p:txBody>
      </p:sp>
      <p:sp>
        <p:nvSpPr>
          <p:cNvPr id="6" name="Content Placeholder 5">
            <a:extLst>
              <a:ext uri="{FF2B5EF4-FFF2-40B4-BE49-F238E27FC236}">
                <a16:creationId xmlns:a16="http://schemas.microsoft.com/office/drawing/2014/main" id="{1FD73001-39F6-2D41-8D8E-9BB5894679CC}"/>
              </a:ext>
            </a:extLst>
          </p:cNvPr>
          <p:cNvSpPr>
            <a:spLocks noGrp="1"/>
          </p:cNvSpPr>
          <p:nvPr>
            <p:ph sz="quarter" idx="4"/>
          </p:nvPr>
        </p:nvSpPr>
        <p:spPr/>
        <p:txBody>
          <a:bodyPr>
            <a:normAutofit fontScale="70000" lnSpcReduction="20000"/>
          </a:bodyPr>
          <a:lstStyle/>
          <a:p>
            <a:r>
              <a:rPr lang="en-US" dirty="0"/>
              <a:t>Type of plan and how the money is invested</a:t>
            </a:r>
          </a:p>
          <a:p>
            <a:r>
              <a:rPr lang="en-US" dirty="0"/>
              <a:t>Management of your accounts</a:t>
            </a:r>
          </a:p>
          <a:p>
            <a:r>
              <a:rPr lang="en-US" dirty="0"/>
              <a:t>Contribution caps by the employee and the employer</a:t>
            </a:r>
          </a:p>
          <a:p>
            <a:r>
              <a:rPr lang="en-US" dirty="0"/>
              <a:t>Employer match</a:t>
            </a:r>
          </a:p>
          <a:p>
            <a:r>
              <a:rPr lang="en-US" dirty="0"/>
              <a:t>What’s used to determine how much can be contributed</a:t>
            </a:r>
          </a:p>
          <a:p>
            <a:pPr lvl="1"/>
            <a:r>
              <a:rPr lang="en-US" dirty="0"/>
              <a:t>Base salary</a:t>
            </a:r>
          </a:p>
          <a:p>
            <a:pPr lvl="1"/>
            <a:r>
              <a:rPr lang="en-US" dirty="0"/>
              <a:t>Overtime</a:t>
            </a:r>
          </a:p>
          <a:p>
            <a:pPr lvl="1"/>
            <a:r>
              <a:rPr lang="en-US" dirty="0"/>
              <a:t>Private duty</a:t>
            </a:r>
          </a:p>
        </p:txBody>
      </p:sp>
    </p:spTree>
    <p:extLst>
      <p:ext uri="{BB962C8B-B14F-4D97-AF65-F5344CB8AC3E}">
        <p14:creationId xmlns:p14="http://schemas.microsoft.com/office/powerpoint/2010/main" val="265701230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E1A94B-929E-AB49-93FB-AD6C53425B80}"/>
              </a:ext>
            </a:extLst>
          </p:cNvPr>
          <p:cNvSpPr>
            <a:spLocks noGrp="1"/>
          </p:cNvSpPr>
          <p:nvPr>
            <p:ph type="title"/>
          </p:nvPr>
        </p:nvSpPr>
        <p:spPr/>
        <p:txBody>
          <a:bodyPr/>
          <a:lstStyle/>
          <a:p>
            <a:r>
              <a:rPr lang="en-US" dirty="0"/>
              <a:t>Traditional Pension Plans (DB)- pros and cons </a:t>
            </a:r>
          </a:p>
        </p:txBody>
      </p:sp>
      <p:sp>
        <p:nvSpPr>
          <p:cNvPr id="3" name="Text Placeholder 2">
            <a:extLst>
              <a:ext uri="{FF2B5EF4-FFF2-40B4-BE49-F238E27FC236}">
                <a16:creationId xmlns:a16="http://schemas.microsoft.com/office/drawing/2014/main" id="{79164B6B-B085-7F49-9ED9-433155FE3E48}"/>
              </a:ext>
            </a:extLst>
          </p:cNvPr>
          <p:cNvSpPr>
            <a:spLocks noGrp="1"/>
          </p:cNvSpPr>
          <p:nvPr>
            <p:ph type="body" idx="1"/>
          </p:nvPr>
        </p:nvSpPr>
        <p:spPr/>
        <p:txBody>
          <a:bodyPr/>
          <a:lstStyle/>
          <a:p>
            <a:r>
              <a:rPr lang="en-US" dirty="0"/>
              <a:t>Pros</a:t>
            </a:r>
          </a:p>
        </p:txBody>
      </p:sp>
      <p:sp>
        <p:nvSpPr>
          <p:cNvPr id="4" name="Content Placeholder 3">
            <a:extLst>
              <a:ext uri="{FF2B5EF4-FFF2-40B4-BE49-F238E27FC236}">
                <a16:creationId xmlns:a16="http://schemas.microsoft.com/office/drawing/2014/main" id="{F5ABFFF4-EF3C-8549-9264-8C26296DB5A7}"/>
              </a:ext>
            </a:extLst>
          </p:cNvPr>
          <p:cNvSpPr>
            <a:spLocks noGrp="1"/>
          </p:cNvSpPr>
          <p:nvPr>
            <p:ph sz="half" idx="2"/>
          </p:nvPr>
        </p:nvSpPr>
        <p:spPr/>
        <p:txBody>
          <a:bodyPr>
            <a:normAutofit fontScale="85000" lnSpcReduction="10000"/>
          </a:bodyPr>
          <a:lstStyle/>
          <a:p>
            <a:r>
              <a:rPr lang="en-US" dirty="0"/>
              <a:t>Straightforward payments</a:t>
            </a:r>
          </a:p>
          <a:p>
            <a:r>
              <a:rPr lang="en-US" dirty="0"/>
              <a:t>Guaranteed income for life</a:t>
            </a:r>
          </a:p>
          <a:p>
            <a:r>
              <a:rPr lang="en-US" dirty="0"/>
              <a:t>Can generally “retire” after a set number of years</a:t>
            </a:r>
          </a:p>
          <a:p>
            <a:r>
              <a:rPr lang="en-US" dirty="0"/>
              <a:t>Can collect and work another job after retirement</a:t>
            </a:r>
          </a:p>
        </p:txBody>
      </p:sp>
      <p:sp>
        <p:nvSpPr>
          <p:cNvPr id="5" name="Text Placeholder 4">
            <a:extLst>
              <a:ext uri="{FF2B5EF4-FFF2-40B4-BE49-F238E27FC236}">
                <a16:creationId xmlns:a16="http://schemas.microsoft.com/office/drawing/2014/main" id="{4097C1EB-019A-5C48-8463-7EBF1B3CCFC6}"/>
              </a:ext>
            </a:extLst>
          </p:cNvPr>
          <p:cNvSpPr>
            <a:spLocks noGrp="1"/>
          </p:cNvSpPr>
          <p:nvPr>
            <p:ph type="body" sz="quarter" idx="3"/>
          </p:nvPr>
        </p:nvSpPr>
        <p:spPr/>
        <p:txBody>
          <a:bodyPr/>
          <a:lstStyle/>
          <a:p>
            <a:r>
              <a:rPr lang="en-US" dirty="0"/>
              <a:t>Cons</a:t>
            </a:r>
          </a:p>
        </p:txBody>
      </p:sp>
      <p:sp>
        <p:nvSpPr>
          <p:cNvPr id="6" name="Content Placeholder 5">
            <a:extLst>
              <a:ext uri="{FF2B5EF4-FFF2-40B4-BE49-F238E27FC236}">
                <a16:creationId xmlns:a16="http://schemas.microsoft.com/office/drawing/2014/main" id="{56CC9768-9EA5-4F41-9C6C-262CFF4BBD27}"/>
              </a:ext>
            </a:extLst>
          </p:cNvPr>
          <p:cNvSpPr>
            <a:spLocks noGrp="1"/>
          </p:cNvSpPr>
          <p:nvPr>
            <p:ph sz="quarter" idx="4"/>
          </p:nvPr>
        </p:nvSpPr>
        <p:spPr/>
        <p:txBody>
          <a:bodyPr>
            <a:normAutofit fontScale="85000" lnSpcReduction="10000"/>
          </a:bodyPr>
          <a:lstStyle/>
          <a:p>
            <a:r>
              <a:rPr lang="en-US" dirty="0"/>
              <a:t>Job flexibility </a:t>
            </a:r>
          </a:p>
          <a:p>
            <a:r>
              <a:rPr lang="en-US" dirty="0"/>
              <a:t>Feeling stuck in a municipality or in a job until you can collect a pension</a:t>
            </a:r>
          </a:p>
          <a:p>
            <a:r>
              <a:rPr lang="en-US" dirty="0"/>
              <a:t>Cannot control where your money is invested</a:t>
            </a:r>
          </a:p>
          <a:p>
            <a:r>
              <a:rPr lang="en-US" dirty="0"/>
              <a:t>Cannot negotiate the terms of your retirement on an individual basis</a:t>
            </a:r>
          </a:p>
          <a:p>
            <a:r>
              <a:rPr lang="en-US" dirty="0"/>
              <a:t>Vesting period</a:t>
            </a:r>
          </a:p>
          <a:p>
            <a:endParaRPr lang="en-US" dirty="0"/>
          </a:p>
        </p:txBody>
      </p:sp>
    </p:spTree>
    <p:extLst>
      <p:ext uri="{BB962C8B-B14F-4D97-AF65-F5344CB8AC3E}">
        <p14:creationId xmlns:p14="http://schemas.microsoft.com/office/powerpoint/2010/main" val="252297696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B926CD-C572-1441-8ECF-6A6CDE9D466A}"/>
              </a:ext>
            </a:extLst>
          </p:cNvPr>
          <p:cNvSpPr>
            <a:spLocks noGrp="1"/>
          </p:cNvSpPr>
          <p:nvPr>
            <p:ph type="title"/>
          </p:nvPr>
        </p:nvSpPr>
        <p:spPr/>
        <p:txBody>
          <a:bodyPr/>
          <a:lstStyle/>
          <a:p>
            <a:r>
              <a:rPr lang="en-US" dirty="0"/>
              <a:t>Defined Contribution (DC) Plans- pros and cons </a:t>
            </a:r>
          </a:p>
        </p:txBody>
      </p:sp>
      <p:sp>
        <p:nvSpPr>
          <p:cNvPr id="3" name="Text Placeholder 2">
            <a:extLst>
              <a:ext uri="{FF2B5EF4-FFF2-40B4-BE49-F238E27FC236}">
                <a16:creationId xmlns:a16="http://schemas.microsoft.com/office/drawing/2014/main" id="{667E48DA-4314-5941-939B-3E6FF9522779}"/>
              </a:ext>
            </a:extLst>
          </p:cNvPr>
          <p:cNvSpPr>
            <a:spLocks noGrp="1"/>
          </p:cNvSpPr>
          <p:nvPr>
            <p:ph type="body" idx="1"/>
          </p:nvPr>
        </p:nvSpPr>
        <p:spPr/>
        <p:txBody>
          <a:bodyPr/>
          <a:lstStyle/>
          <a:p>
            <a:r>
              <a:rPr lang="en-US" dirty="0"/>
              <a:t>Pros</a:t>
            </a:r>
          </a:p>
        </p:txBody>
      </p:sp>
      <p:sp>
        <p:nvSpPr>
          <p:cNvPr id="4" name="Content Placeholder 3">
            <a:extLst>
              <a:ext uri="{FF2B5EF4-FFF2-40B4-BE49-F238E27FC236}">
                <a16:creationId xmlns:a16="http://schemas.microsoft.com/office/drawing/2014/main" id="{C274E2B2-8534-7144-B4DF-F2AF21BD3D01}"/>
              </a:ext>
            </a:extLst>
          </p:cNvPr>
          <p:cNvSpPr>
            <a:spLocks noGrp="1"/>
          </p:cNvSpPr>
          <p:nvPr>
            <p:ph sz="half" idx="2"/>
          </p:nvPr>
        </p:nvSpPr>
        <p:spPr/>
        <p:txBody>
          <a:bodyPr>
            <a:normAutofit fontScale="85000" lnSpcReduction="20000"/>
          </a:bodyPr>
          <a:lstStyle/>
          <a:p>
            <a:r>
              <a:rPr lang="en-US" dirty="0"/>
              <a:t>You can control your investments</a:t>
            </a:r>
          </a:p>
          <a:p>
            <a:r>
              <a:rPr lang="en-US" dirty="0"/>
              <a:t>You can control how much you want to contribute (to a point)</a:t>
            </a:r>
          </a:p>
          <a:p>
            <a:r>
              <a:rPr lang="en-US" dirty="0"/>
              <a:t>You can leave a job and take your money with you or roll it into a new plan</a:t>
            </a:r>
          </a:p>
          <a:p>
            <a:r>
              <a:rPr lang="en-US" dirty="0"/>
              <a:t>Contributions are taxed at a lower rate or not at all</a:t>
            </a:r>
          </a:p>
          <a:p>
            <a:endParaRPr lang="en-US" dirty="0"/>
          </a:p>
          <a:p>
            <a:endParaRPr lang="en-US" dirty="0"/>
          </a:p>
        </p:txBody>
      </p:sp>
      <p:sp>
        <p:nvSpPr>
          <p:cNvPr id="5" name="Text Placeholder 4">
            <a:extLst>
              <a:ext uri="{FF2B5EF4-FFF2-40B4-BE49-F238E27FC236}">
                <a16:creationId xmlns:a16="http://schemas.microsoft.com/office/drawing/2014/main" id="{97E83074-D54E-7A44-8AC3-A09A56732B4C}"/>
              </a:ext>
            </a:extLst>
          </p:cNvPr>
          <p:cNvSpPr>
            <a:spLocks noGrp="1"/>
          </p:cNvSpPr>
          <p:nvPr>
            <p:ph type="body" sz="quarter" idx="3"/>
          </p:nvPr>
        </p:nvSpPr>
        <p:spPr/>
        <p:txBody>
          <a:bodyPr/>
          <a:lstStyle/>
          <a:p>
            <a:r>
              <a:rPr lang="en-US" dirty="0"/>
              <a:t>Cons</a:t>
            </a:r>
          </a:p>
        </p:txBody>
      </p:sp>
      <p:sp>
        <p:nvSpPr>
          <p:cNvPr id="6" name="Content Placeholder 5">
            <a:extLst>
              <a:ext uri="{FF2B5EF4-FFF2-40B4-BE49-F238E27FC236}">
                <a16:creationId xmlns:a16="http://schemas.microsoft.com/office/drawing/2014/main" id="{A3F4F392-DE48-7449-8922-AC7D64D2AE30}"/>
              </a:ext>
            </a:extLst>
          </p:cNvPr>
          <p:cNvSpPr>
            <a:spLocks noGrp="1"/>
          </p:cNvSpPr>
          <p:nvPr>
            <p:ph sz="quarter" idx="4"/>
          </p:nvPr>
        </p:nvSpPr>
        <p:spPr/>
        <p:txBody>
          <a:bodyPr>
            <a:normAutofit fontScale="85000" lnSpcReduction="20000"/>
          </a:bodyPr>
          <a:lstStyle/>
          <a:p>
            <a:r>
              <a:rPr lang="en-US" dirty="0"/>
              <a:t>Income is not guaranteed in retirement</a:t>
            </a:r>
          </a:p>
          <a:p>
            <a:r>
              <a:rPr lang="en-US" dirty="0"/>
              <a:t>The amount in your account is controlled by the economy</a:t>
            </a:r>
          </a:p>
          <a:p>
            <a:r>
              <a:rPr lang="en-US" dirty="0"/>
              <a:t>Generally, cannot collect and work at a younger age</a:t>
            </a:r>
          </a:p>
          <a:p>
            <a:r>
              <a:rPr lang="en-US" dirty="0"/>
              <a:t>No defined number of years you have to stay with a municipality or in a certain job (this can be a pro and a con)</a:t>
            </a:r>
          </a:p>
        </p:txBody>
      </p:sp>
    </p:spTree>
    <p:extLst>
      <p:ext uri="{BB962C8B-B14F-4D97-AF65-F5344CB8AC3E}">
        <p14:creationId xmlns:p14="http://schemas.microsoft.com/office/powerpoint/2010/main" val="10766600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C9723B-A921-0C40-BA9F-DC266E6AC74B}"/>
              </a:ext>
            </a:extLst>
          </p:cNvPr>
          <p:cNvSpPr>
            <a:spLocks noGrp="1"/>
          </p:cNvSpPr>
          <p:nvPr>
            <p:ph type="title"/>
          </p:nvPr>
        </p:nvSpPr>
        <p:spPr/>
        <p:txBody>
          <a:bodyPr/>
          <a:lstStyle/>
          <a:p>
            <a:r>
              <a:rPr lang="en-US" dirty="0"/>
              <a:t>Laws:</a:t>
            </a:r>
          </a:p>
        </p:txBody>
      </p:sp>
      <p:sp>
        <p:nvSpPr>
          <p:cNvPr id="3" name="Content Placeholder 2">
            <a:extLst>
              <a:ext uri="{FF2B5EF4-FFF2-40B4-BE49-F238E27FC236}">
                <a16:creationId xmlns:a16="http://schemas.microsoft.com/office/drawing/2014/main" id="{ADF670D4-3DEB-7C4B-B10D-FA03D1E28D2D}"/>
              </a:ext>
            </a:extLst>
          </p:cNvPr>
          <p:cNvSpPr>
            <a:spLocks noGrp="1"/>
          </p:cNvSpPr>
          <p:nvPr>
            <p:ph idx="1"/>
          </p:nvPr>
        </p:nvSpPr>
        <p:spPr/>
        <p:txBody>
          <a:bodyPr>
            <a:normAutofit fontScale="70000" lnSpcReduction="20000"/>
          </a:bodyPr>
          <a:lstStyle/>
          <a:p>
            <a:r>
              <a:rPr lang="en-US" dirty="0"/>
              <a:t>National Labor Relations Act (NLRA): A federal law enacted by Congress in 1935 to protect the rights of employees and employers, to encourage collective bargaining, and to curtail certain private sector labor and management practices, which can harm the general welfare of workers, businesses, and the U.S. economy.</a:t>
            </a:r>
          </a:p>
          <a:p>
            <a:r>
              <a:rPr lang="en-US" dirty="0"/>
              <a:t>State Employees Relations Act (SERA): A State law protecting the rights of State employees through the right of self-organization, to form, join or assist any employee organization, to bargain collectively through representatives of their own choosing on questions of wages, hours and other conditions of employment, and to engage in other concerted activities for the purpose of collective bargaining or other mutual aid or protection, free from actual interference, restraint, or coercion. CGS Chapter 68. </a:t>
            </a:r>
          </a:p>
          <a:p>
            <a:r>
              <a:rPr lang="en-US" dirty="0"/>
              <a:t>Teachers Negotiation Act (TNA): A State law applying to members of the teaching profession, who shall have and shall be protected in the exercise of the right to form, join or assist, or refuse to form, join or assist, any organization for professional or economic improvement and to negotiate in good faith through representatives of their own choosing with respect to salaries, hours and other conditions of employment free from interference, restraint, coercion or discriminatory practices by any employing board of education or administrative agents or representatives thereof in derogation of the rights guaranteed by this section. CGS Chapter 166. </a:t>
            </a:r>
          </a:p>
        </p:txBody>
      </p:sp>
    </p:spTree>
    <p:extLst>
      <p:ext uri="{BB962C8B-B14F-4D97-AF65-F5344CB8AC3E}">
        <p14:creationId xmlns:p14="http://schemas.microsoft.com/office/powerpoint/2010/main" val="131998105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494EA4B8-A6A8-1E44-B56B-3E5D50862BBB}"/>
              </a:ext>
            </a:extLst>
          </p:cNvPr>
          <p:cNvSpPr>
            <a:spLocks noGrp="1"/>
          </p:cNvSpPr>
          <p:nvPr>
            <p:ph type="title"/>
          </p:nvPr>
        </p:nvSpPr>
        <p:spPr/>
        <p:txBody>
          <a:bodyPr/>
          <a:lstStyle/>
          <a:p>
            <a:r>
              <a:rPr lang="en-US" dirty="0"/>
              <a:t>Negotiating Retirement benefits </a:t>
            </a:r>
          </a:p>
        </p:txBody>
      </p:sp>
      <p:sp>
        <p:nvSpPr>
          <p:cNvPr id="8" name="Content Placeholder 7">
            <a:extLst>
              <a:ext uri="{FF2B5EF4-FFF2-40B4-BE49-F238E27FC236}">
                <a16:creationId xmlns:a16="http://schemas.microsoft.com/office/drawing/2014/main" id="{8A322641-06E9-5C4F-A9A1-77A160F2F857}"/>
              </a:ext>
            </a:extLst>
          </p:cNvPr>
          <p:cNvSpPr>
            <a:spLocks noGrp="1"/>
          </p:cNvSpPr>
          <p:nvPr>
            <p:ph idx="1"/>
          </p:nvPr>
        </p:nvSpPr>
        <p:spPr/>
        <p:txBody>
          <a:bodyPr/>
          <a:lstStyle/>
          <a:p>
            <a:r>
              <a:rPr lang="en-US" dirty="0"/>
              <a:t>Remember, pension and retirement benefits are very complicated.</a:t>
            </a:r>
          </a:p>
          <a:p>
            <a:r>
              <a:rPr lang="en-US" dirty="0"/>
              <a:t>Each plan has its own set of laws and rules that govern the administration, contributions, and collections. </a:t>
            </a:r>
          </a:p>
          <a:p>
            <a:r>
              <a:rPr lang="en-US" dirty="0"/>
              <a:t>Consult an expert if there are any questions. </a:t>
            </a:r>
          </a:p>
          <a:p>
            <a:r>
              <a:rPr lang="en-US" dirty="0"/>
              <a:t>Use a MERA request to gather any information needed to make an informed decision.</a:t>
            </a:r>
          </a:p>
          <a:p>
            <a:r>
              <a:rPr lang="en-US" dirty="0"/>
              <a:t>Do not underestimate the value of retirement benefits.</a:t>
            </a:r>
          </a:p>
          <a:p>
            <a:r>
              <a:rPr lang="en-US" dirty="0"/>
              <a:t>Balance the pros and cons of each plan before making any decisions. </a:t>
            </a:r>
          </a:p>
        </p:txBody>
      </p:sp>
    </p:spTree>
    <p:extLst>
      <p:ext uri="{BB962C8B-B14F-4D97-AF65-F5344CB8AC3E}">
        <p14:creationId xmlns:p14="http://schemas.microsoft.com/office/powerpoint/2010/main" val="222999732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0CABCAE3-64FC-4149-819F-2C18128241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11" name="Picture 10">
            <a:extLst>
              <a:ext uri="{FF2B5EF4-FFF2-40B4-BE49-F238E27FC236}">
                <a16:creationId xmlns:a16="http://schemas.microsoft.com/office/drawing/2014/main" id="{012FDCFE-9AD2-4D8A-8CBF-B3AA37EBF6DD}"/>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cxnSp>
        <p:nvCxnSpPr>
          <p:cNvPr id="13" name="Straight Connector 12">
            <a:extLst>
              <a:ext uri="{FF2B5EF4-FFF2-40B4-BE49-F238E27FC236}">
                <a16:creationId xmlns:a16="http://schemas.microsoft.com/office/drawing/2014/main" id="{FBD463FC-4CA8-4FF4-85A3-AF9F4B98D21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BECF35C3-8B44-4F4B-BD25-4C01823DB22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 useBgFill="1">
        <p:nvSpPr>
          <p:cNvPr id="17" name="Rectangle 16">
            <a:extLst>
              <a:ext uri="{FF2B5EF4-FFF2-40B4-BE49-F238E27FC236}">
                <a16:creationId xmlns:a16="http://schemas.microsoft.com/office/drawing/2014/main" id="{D0712110-0BC1-4B31-B3BB-63B44222E87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Rectangle 18">
            <a:extLst>
              <a:ext uri="{FF2B5EF4-FFF2-40B4-BE49-F238E27FC236}">
                <a16:creationId xmlns:a16="http://schemas.microsoft.com/office/drawing/2014/main" id="{4466B5F3-C053-4580-B04A-1EF9498882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dirty="0"/>
          </a:p>
        </p:txBody>
      </p:sp>
      <p:sp>
        <p:nvSpPr>
          <p:cNvPr id="2" name="Title 1">
            <a:extLst>
              <a:ext uri="{FF2B5EF4-FFF2-40B4-BE49-F238E27FC236}">
                <a16:creationId xmlns:a16="http://schemas.microsoft.com/office/drawing/2014/main" id="{763F3D93-8329-FE4D-BEB7-A93E213B9C72}"/>
              </a:ext>
            </a:extLst>
          </p:cNvPr>
          <p:cNvSpPr>
            <a:spLocks noGrp="1"/>
          </p:cNvSpPr>
          <p:nvPr>
            <p:ph type="title"/>
          </p:nvPr>
        </p:nvSpPr>
        <p:spPr>
          <a:xfrm>
            <a:off x="1452616" y="962902"/>
            <a:ext cx="4176384" cy="2380828"/>
          </a:xfrm>
        </p:spPr>
        <p:txBody>
          <a:bodyPr vert="horz" lIns="91440" tIns="45720" rIns="91440" bIns="0" rtlCol="0" anchor="b">
            <a:normAutofit/>
          </a:bodyPr>
          <a:lstStyle/>
          <a:p>
            <a:r>
              <a:rPr lang="en-US" sz="4800" dirty="0"/>
              <a:t>Questions?</a:t>
            </a:r>
          </a:p>
        </p:txBody>
      </p:sp>
      <p:cxnSp>
        <p:nvCxnSpPr>
          <p:cNvPr id="21" name="Straight Connector 20">
            <a:extLst>
              <a:ext uri="{FF2B5EF4-FFF2-40B4-BE49-F238E27FC236}">
                <a16:creationId xmlns:a16="http://schemas.microsoft.com/office/drawing/2014/main" id="{FA6123F2-4B61-414F-A7E5-5B7828EACAE2}"/>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452617" y="3528543"/>
            <a:ext cx="4171479" cy="0"/>
          </a:xfrm>
          <a:prstGeom prst="line">
            <a:avLst/>
          </a:prstGeom>
          <a:ln w="31750"/>
        </p:spPr>
        <p:style>
          <a:lnRef idx="3">
            <a:schemeClr val="accent1"/>
          </a:lnRef>
          <a:fillRef idx="0">
            <a:schemeClr val="accent1"/>
          </a:fillRef>
          <a:effectRef idx="2">
            <a:schemeClr val="accent1"/>
          </a:effectRef>
          <a:fontRef idx="minor">
            <a:schemeClr val="tx1"/>
          </a:fontRef>
        </p:style>
      </p:cxnSp>
      <p:pic>
        <p:nvPicPr>
          <p:cNvPr id="4" name="Content Placeholder 3">
            <a:extLst>
              <a:ext uri="{FF2B5EF4-FFF2-40B4-BE49-F238E27FC236}">
                <a16:creationId xmlns:a16="http://schemas.microsoft.com/office/drawing/2014/main" id="{C1163AE8-1F58-8546-A19E-1FD2F87F6B43}"/>
              </a:ext>
            </a:extLst>
          </p:cNvPr>
          <p:cNvPicPr>
            <a:picLocks noGrp="1" noChangeAspect="1"/>
          </p:cNvPicPr>
          <p:nvPr>
            <p:ph idx="1"/>
          </p:nvPr>
        </p:nvPicPr>
        <p:blipFill>
          <a:blip r:embed="rId3"/>
          <a:stretch>
            <a:fillRect/>
          </a:stretch>
        </p:blipFill>
        <p:spPr>
          <a:xfrm>
            <a:off x="6244251" y="805583"/>
            <a:ext cx="4660762" cy="4660762"/>
          </a:xfrm>
          <a:prstGeom prst="rect">
            <a:avLst/>
          </a:prstGeom>
        </p:spPr>
      </p:pic>
      <p:pic>
        <p:nvPicPr>
          <p:cNvPr id="23" name="Picture 22">
            <a:extLst>
              <a:ext uri="{FF2B5EF4-FFF2-40B4-BE49-F238E27FC236}">
                <a16:creationId xmlns:a16="http://schemas.microsoft.com/office/drawing/2014/main" id="{25CED634-E2D0-4AB7-96DD-816C9B52C5C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cxnSp>
        <p:nvCxnSpPr>
          <p:cNvPr id="25" name="Straight Connector 24">
            <a:extLst>
              <a:ext uri="{FF2B5EF4-FFF2-40B4-BE49-F238E27FC236}">
                <a16:creationId xmlns:a16="http://schemas.microsoft.com/office/drawing/2014/main" id="{FCDDCDFB-696D-4FDF-9B58-24F71B7C37B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538293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930EE9-3F8C-D945-904D-DBC96006C9F0}"/>
              </a:ext>
            </a:extLst>
          </p:cNvPr>
          <p:cNvSpPr>
            <a:spLocks noGrp="1"/>
          </p:cNvSpPr>
          <p:nvPr>
            <p:ph type="title"/>
          </p:nvPr>
        </p:nvSpPr>
        <p:spPr/>
        <p:txBody>
          <a:bodyPr/>
          <a:lstStyle/>
          <a:p>
            <a:r>
              <a:rPr lang="en-US" dirty="0"/>
              <a:t>Laws Continued:</a:t>
            </a:r>
          </a:p>
        </p:txBody>
      </p:sp>
      <p:sp>
        <p:nvSpPr>
          <p:cNvPr id="3" name="Content Placeholder 2">
            <a:extLst>
              <a:ext uri="{FF2B5EF4-FFF2-40B4-BE49-F238E27FC236}">
                <a16:creationId xmlns:a16="http://schemas.microsoft.com/office/drawing/2014/main" id="{C63C73FA-B82B-F943-9A11-70ECFB2EF65F}"/>
              </a:ext>
            </a:extLst>
          </p:cNvPr>
          <p:cNvSpPr>
            <a:spLocks noGrp="1"/>
          </p:cNvSpPr>
          <p:nvPr>
            <p:ph idx="1"/>
          </p:nvPr>
        </p:nvSpPr>
        <p:spPr/>
        <p:txBody>
          <a:bodyPr>
            <a:normAutofit/>
          </a:bodyPr>
          <a:lstStyle/>
          <a:p>
            <a:r>
              <a:rPr lang="en-US" dirty="0"/>
              <a:t>Municipal Employee Relations Act (MERA): Municipal Employees shall have, and shall be protected in the exercise of, the right of self-organization, to form, join or assist any employee organization, to bargain collectively through representatives of their own choosing on questions of wages, hours and other conditions of employment and to engage in other concerted activities for the purpose of collective bargaining or other mutual aid or protection, free from actual interference, restraint or coercion. as the exclusive representative shall be given prompt notice of the adjustment. CGS, Chapter 113.</a:t>
            </a:r>
          </a:p>
        </p:txBody>
      </p:sp>
    </p:spTree>
    <p:extLst>
      <p:ext uri="{BB962C8B-B14F-4D97-AF65-F5344CB8AC3E}">
        <p14:creationId xmlns:p14="http://schemas.microsoft.com/office/powerpoint/2010/main" val="14134672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5FD871-0C07-0248-A3E8-96B07733FEED}"/>
              </a:ext>
            </a:extLst>
          </p:cNvPr>
          <p:cNvSpPr>
            <a:spLocks noGrp="1"/>
          </p:cNvSpPr>
          <p:nvPr>
            <p:ph type="title"/>
          </p:nvPr>
        </p:nvSpPr>
        <p:spPr/>
        <p:txBody>
          <a:bodyPr/>
          <a:lstStyle/>
          <a:p>
            <a:r>
              <a:rPr lang="en-US" dirty="0"/>
              <a:t>Bargaining in Good Faith</a:t>
            </a:r>
          </a:p>
        </p:txBody>
      </p:sp>
      <p:sp>
        <p:nvSpPr>
          <p:cNvPr id="3" name="Content Placeholder 2">
            <a:extLst>
              <a:ext uri="{FF2B5EF4-FFF2-40B4-BE49-F238E27FC236}">
                <a16:creationId xmlns:a16="http://schemas.microsoft.com/office/drawing/2014/main" id="{D7835F44-E68C-B040-9425-F95C7F474FD2}"/>
              </a:ext>
            </a:extLst>
          </p:cNvPr>
          <p:cNvSpPr>
            <a:spLocks noGrp="1"/>
          </p:cNvSpPr>
          <p:nvPr>
            <p:ph idx="1"/>
          </p:nvPr>
        </p:nvSpPr>
        <p:spPr/>
        <p:txBody>
          <a:bodyPr>
            <a:normAutofit lnSpcReduction="10000"/>
          </a:bodyPr>
          <a:lstStyle/>
          <a:p>
            <a:r>
              <a:rPr lang="en-US" dirty="0"/>
              <a:t>All parties involved in the bargaining process have a duty to ”bargain in good faith.”</a:t>
            </a:r>
          </a:p>
          <a:p>
            <a:r>
              <a:rPr lang="en-US" dirty="0"/>
              <a:t>Bargaining in good faith generally means, the willingness to meet at reasonable times and places, as mutually agreed upon, in order to discuss issues which are proper subjects of bargaining, with the intent of reaching a common accord. It shall include an obligation for both parties to participate actively in the negotiations with an open mind and a sincere desire, as well as making a sincere effort, to resolve differences and come to an agreement. </a:t>
            </a:r>
          </a:p>
          <a:p>
            <a:r>
              <a:rPr lang="en-US" dirty="0"/>
              <a:t>Allegations of bad faith will be judged, not only by the specific incident alleged, but by the total conduct of the parties involved. </a:t>
            </a:r>
          </a:p>
        </p:txBody>
      </p:sp>
    </p:spTree>
    <p:extLst>
      <p:ext uri="{BB962C8B-B14F-4D97-AF65-F5344CB8AC3E}">
        <p14:creationId xmlns:p14="http://schemas.microsoft.com/office/powerpoint/2010/main" val="37059523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C10522-E6B0-7145-A9BF-71C9937203F0}"/>
              </a:ext>
            </a:extLst>
          </p:cNvPr>
          <p:cNvSpPr>
            <a:spLocks noGrp="1"/>
          </p:cNvSpPr>
          <p:nvPr>
            <p:ph type="title"/>
          </p:nvPr>
        </p:nvSpPr>
        <p:spPr/>
        <p:txBody>
          <a:bodyPr/>
          <a:lstStyle/>
          <a:p>
            <a:r>
              <a:rPr lang="en-US" dirty="0"/>
              <a:t>Mandatory and Permissive Subjects of bargaining </a:t>
            </a:r>
          </a:p>
        </p:txBody>
      </p:sp>
      <p:sp>
        <p:nvSpPr>
          <p:cNvPr id="3" name="Content Placeholder 2">
            <a:extLst>
              <a:ext uri="{FF2B5EF4-FFF2-40B4-BE49-F238E27FC236}">
                <a16:creationId xmlns:a16="http://schemas.microsoft.com/office/drawing/2014/main" id="{0851E8BE-B785-1C46-A064-A3B727A43E8B}"/>
              </a:ext>
            </a:extLst>
          </p:cNvPr>
          <p:cNvSpPr>
            <a:spLocks noGrp="1"/>
          </p:cNvSpPr>
          <p:nvPr>
            <p:ph idx="1"/>
          </p:nvPr>
        </p:nvSpPr>
        <p:spPr/>
        <p:txBody>
          <a:bodyPr>
            <a:normAutofit fontScale="92500"/>
          </a:bodyPr>
          <a:lstStyle/>
          <a:p>
            <a:r>
              <a:rPr lang="en-US" dirty="0"/>
              <a:t>Mandatory- Must be bargained over if either party raises the issue. </a:t>
            </a:r>
          </a:p>
          <a:p>
            <a:pPr lvl="1"/>
            <a:r>
              <a:rPr lang="en-US" dirty="0"/>
              <a:t>Hours</a:t>
            </a:r>
          </a:p>
          <a:p>
            <a:pPr lvl="1"/>
            <a:r>
              <a:rPr lang="en-US" dirty="0"/>
              <a:t>Wages</a:t>
            </a:r>
          </a:p>
          <a:p>
            <a:pPr lvl="1"/>
            <a:r>
              <a:rPr lang="en-US" dirty="0"/>
              <a:t>Working Conditions</a:t>
            </a:r>
          </a:p>
          <a:p>
            <a:r>
              <a:rPr lang="en-US" dirty="0"/>
              <a:t>Permissive- Issues that can be bargained over, but are not required</a:t>
            </a:r>
          </a:p>
          <a:p>
            <a:pPr lvl="1"/>
            <a:r>
              <a:rPr lang="en-US" dirty="0"/>
              <a:t>However, the impact of some permissive issues may have to be bargained over</a:t>
            </a:r>
          </a:p>
          <a:p>
            <a:r>
              <a:rPr lang="en-US" dirty="0"/>
              <a:t>Prohibited- Issues that are illegal</a:t>
            </a:r>
          </a:p>
          <a:p>
            <a:pPr lvl="1"/>
            <a:r>
              <a:rPr lang="en-US" dirty="0"/>
              <a:t>You cannot bargain a violation of law or administrative rule into a collective bargaining agreement</a:t>
            </a:r>
          </a:p>
          <a:p>
            <a:endParaRPr lang="en-US" dirty="0"/>
          </a:p>
        </p:txBody>
      </p:sp>
    </p:spTree>
    <p:extLst>
      <p:ext uri="{BB962C8B-B14F-4D97-AF65-F5344CB8AC3E}">
        <p14:creationId xmlns:p14="http://schemas.microsoft.com/office/powerpoint/2010/main" val="35846498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1FBC8E-C71C-D942-958A-D9E04F2A4895}"/>
              </a:ext>
            </a:extLst>
          </p:cNvPr>
          <p:cNvSpPr>
            <a:spLocks noGrp="1"/>
          </p:cNvSpPr>
          <p:nvPr>
            <p:ph type="title"/>
          </p:nvPr>
        </p:nvSpPr>
        <p:spPr/>
        <p:txBody>
          <a:bodyPr/>
          <a:lstStyle/>
          <a:p>
            <a:r>
              <a:rPr lang="en-US" dirty="0"/>
              <a:t>Bargaining over wages</a:t>
            </a:r>
          </a:p>
        </p:txBody>
      </p:sp>
      <p:sp>
        <p:nvSpPr>
          <p:cNvPr id="3" name="Content Placeholder 2">
            <a:extLst>
              <a:ext uri="{FF2B5EF4-FFF2-40B4-BE49-F238E27FC236}">
                <a16:creationId xmlns:a16="http://schemas.microsoft.com/office/drawing/2014/main" id="{D3A8B12A-DB2B-7243-9A4E-10FD068AC9D2}"/>
              </a:ext>
            </a:extLst>
          </p:cNvPr>
          <p:cNvSpPr>
            <a:spLocks noGrp="1"/>
          </p:cNvSpPr>
          <p:nvPr>
            <p:ph idx="1"/>
          </p:nvPr>
        </p:nvSpPr>
        <p:spPr/>
        <p:txBody>
          <a:bodyPr>
            <a:normAutofit lnSpcReduction="10000"/>
          </a:bodyPr>
          <a:lstStyle/>
          <a:p>
            <a:r>
              <a:rPr lang="en-US" dirty="0"/>
              <a:t>Wages include a broad range of topics and generally include anything that amounts to compensation in any form.</a:t>
            </a:r>
          </a:p>
          <a:p>
            <a:pPr lvl="1"/>
            <a:r>
              <a:rPr lang="en-US" dirty="0"/>
              <a:t>Salary</a:t>
            </a:r>
          </a:p>
          <a:p>
            <a:pPr lvl="1"/>
            <a:r>
              <a:rPr lang="en-US" dirty="0"/>
              <a:t>General wage index (raises)</a:t>
            </a:r>
          </a:p>
          <a:p>
            <a:pPr lvl="1"/>
            <a:r>
              <a:rPr lang="en-US" dirty="0"/>
              <a:t>Overtime</a:t>
            </a:r>
          </a:p>
          <a:p>
            <a:pPr lvl="1"/>
            <a:r>
              <a:rPr lang="en-US" dirty="0"/>
              <a:t>Longevity </a:t>
            </a:r>
          </a:p>
          <a:p>
            <a:pPr lvl="1"/>
            <a:r>
              <a:rPr lang="en-US" dirty="0"/>
              <a:t>On call/ call back pay</a:t>
            </a:r>
          </a:p>
          <a:p>
            <a:pPr lvl="1"/>
            <a:r>
              <a:rPr lang="en-US" dirty="0"/>
              <a:t>Comp time</a:t>
            </a:r>
          </a:p>
          <a:p>
            <a:pPr lvl="1"/>
            <a:r>
              <a:rPr lang="en-US" dirty="0"/>
              <a:t>Premium rate/ private duty/ shift differential </a:t>
            </a:r>
          </a:p>
          <a:p>
            <a:pPr lvl="1"/>
            <a:endParaRPr lang="en-US" dirty="0"/>
          </a:p>
        </p:txBody>
      </p:sp>
    </p:spTree>
    <p:extLst>
      <p:ext uri="{BB962C8B-B14F-4D97-AF65-F5344CB8AC3E}">
        <p14:creationId xmlns:p14="http://schemas.microsoft.com/office/powerpoint/2010/main" val="38140566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278898-3A69-4444-A561-4F1DCD1828EA}"/>
              </a:ext>
            </a:extLst>
          </p:cNvPr>
          <p:cNvSpPr>
            <a:spLocks noGrp="1"/>
          </p:cNvSpPr>
          <p:nvPr>
            <p:ph type="title"/>
          </p:nvPr>
        </p:nvSpPr>
        <p:spPr/>
        <p:txBody>
          <a:bodyPr/>
          <a:lstStyle/>
          <a:p>
            <a:r>
              <a:rPr lang="en-US" dirty="0"/>
              <a:t>Bargaining over hours</a:t>
            </a:r>
          </a:p>
        </p:txBody>
      </p:sp>
      <p:sp>
        <p:nvSpPr>
          <p:cNvPr id="3" name="Content Placeholder 2">
            <a:extLst>
              <a:ext uri="{FF2B5EF4-FFF2-40B4-BE49-F238E27FC236}">
                <a16:creationId xmlns:a16="http://schemas.microsoft.com/office/drawing/2014/main" id="{41207B14-FD5F-AD49-9485-A0DDA3703748}"/>
              </a:ext>
            </a:extLst>
          </p:cNvPr>
          <p:cNvSpPr>
            <a:spLocks noGrp="1"/>
          </p:cNvSpPr>
          <p:nvPr>
            <p:ph idx="1"/>
          </p:nvPr>
        </p:nvSpPr>
        <p:spPr/>
        <p:txBody>
          <a:bodyPr>
            <a:normAutofit fontScale="85000" lnSpcReduction="20000"/>
          </a:bodyPr>
          <a:lstStyle/>
          <a:p>
            <a:r>
              <a:rPr lang="en-US" dirty="0"/>
              <a:t>Again, hours have been defined very broadly to include when and how long an employee must be at work, time off, and meal/ break periods.</a:t>
            </a:r>
          </a:p>
          <a:p>
            <a:r>
              <a:rPr lang="en-US" dirty="0"/>
              <a:t>Shift hours</a:t>
            </a:r>
          </a:p>
          <a:p>
            <a:r>
              <a:rPr lang="en-US" dirty="0"/>
              <a:t>Schedules</a:t>
            </a:r>
          </a:p>
          <a:p>
            <a:r>
              <a:rPr lang="en-US" dirty="0"/>
              <a:t>Vacation time use</a:t>
            </a:r>
          </a:p>
          <a:p>
            <a:r>
              <a:rPr lang="en-US" dirty="0"/>
              <a:t>Sick time use</a:t>
            </a:r>
          </a:p>
          <a:p>
            <a:r>
              <a:rPr lang="en-US" dirty="0"/>
              <a:t>Personal time use</a:t>
            </a:r>
          </a:p>
          <a:p>
            <a:r>
              <a:rPr lang="en-US" dirty="0"/>
              <a:t>Comp time use</a:t>
            </a:r>
          </a:p>
          <a:p>
            <a:r>
              <a:rPr lang="en-US" dirty="0"/>
              <a:t>Bereavement leave</a:t>
            </a:r>
          </a:p>
        </p:txBody>
      </p:sp>
    </p:spTree>
    <p:extLst>
      <p:ext uri="{BB962C8B-B14F-4D97-AF65-F5344CB8AC3E}">
        <p14:creationId xmlns:p14="http://schemas.microsoft.com/office/powerpoint/2010/main" val="3137140225"/>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Gallery</Template>
  <TotalTime>1436</TotalTime>
  <Words>4090</Words>
  <Application>Microsoft Macintosh PowerPoint</Application>
  <PresentationFormat>Widescreen</PresentationFormat>
  <Paragraphs>265</Paragraphs>
  <Slides>41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41</vt:i4>
      </vt:variant>
    </vt:vector>
  </HeadingPairs>
  <TitlesOfParts>
    <vt:vector size="44" baseType="lpstr">
      <vt:lpstr>Arial</vt:lpstr>
      <vt:lpstr>Gill Sans MT</vt:lpstr>
      <vt:lpstr>Gallery</vt:lpstr>
      <vt:lpstr>The Basics of Collective Bargaining </vt:lpstr>
      <vt:lpstr>Topics Covered:</vt:lpstr>
      <vt:lpstr>What is collective bargaining?</vt:lpstr>
      <vt:lpstr>Laws:</vt:lpstr>
      <vt:lpstr>Laws Continued:</vt:lpstr>
      <vt:lpstr>Bargaining in Good Faith</vt:lpstr>
      <vt:lpstr>Mandatory and Permissive Subjects of bargaining </vt:lpstr>
      <vt:lpstr>Bargaining over wages</vt:lpstr>
      <vt:lpstr>Bargaining over hours</vt:lpstr>
      <vt:lpstr>Bargaining over other mandatory working conditions</vt:lpstr>
      <vt:lpstr>Workplace safety </vt:lpstr>
      <vt:lpstr>Conditions with a monetary impact</vt:lpstr>
      <vt:lpstr>Working Conditions with an Impact on Off Duty life</vt:lpstr>
      <vt:lpstr>Discipline</vt:lpstr>
      <vt:lpstr>Job Security </vt:lpstr>
      <vt:lpstr>Union activities</vt:lpstr>
      <vt:lpstr>Preparing for contract negotiations </vt:lpstr>
      <vt:lpstr>Preparing for contract negotiations </vt:lpstr>
      <vt:lpstr>Does the Town have to provide information to the Union? </vt:lpstr>
      <vt:lpstr>When do you start negotiating? </vt:lpstr>
      <vt:lpstr>Statutory Timetables:</vt:lpstr>
      <vt:lpstr>Statutory Timetables:</vt:lpstr>
      <vt:lpstr>The negotiations process :</vt:lpstr>
      <vt:lpstr>The exchange of proposals:</vt:lpstr>
      <vt:lpstr>Caucus:</vt:lpstr>
      <vt:lpstr>Counterproposals:</vt:lpstr>
      <vt:lpstr>The negotiation:</vt:lpstr>
      <vt:lpstr>Compromise:</vt:lpstr>
      <vt:lpstr>What if an issue is very important and we do not want to compromise? </vt:lpstr>
      <vt:lpstr>Interest based bargaining </vt:lpstr>
      <vt:lpstr>Once an agreement is reached:</vt:lpstr>
      <vt:lpstr>What if we cannot agree? </vt:lpstr>
      <vt:lpstr>Mediation:</vt:lpstr>
      <vt:lpstr>Interest Arbitration:</vt:lpstr>
      <vt:lpstr>Interest Arbitration:</vt:lpstr>
      <vt:lpstr>Negotiating health insurance</vt:lpstr>
      <vt:lpstr>Negotiating Retirement benefits </vt:lpstr>
      <vt:lpstr>Traditional Pension Plans (DB)- pros and cons </vt:lpstr>
      <vt:lpstr>Defined Contribution (DC) Plans- pros and cons </vt:lpstr>
      <vt:lpstr>Negotiating Retirement benefits </vt:lpstr>
      <vt:lpstr>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Basics of Collective Bargaining </dc:title>
  <dc:creator>Ronald Pugliese</dc:creator>
  <cp:lastModifiedBy>Julianne Brown</cp:lastModifiedBy>
  <cp:revision>41</cp:revision>
  <dcterms:created xsi:type="dcterms:W3CDTF">2021-01-20T20:48:57Z</dcterms:created>
  <dcterms:modified xsi:type="dcterms:W3CDTF">2021-02-01T15:04:03Z</dcterms:modified>
</cp:coreProperties>
</file>